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462" r:id="rId3"/>
    <p:sldId id="444" r:id="rId4"/>
    <p:sldId id="424" r:id="rId5"/>
    <p:sldId id="445" r:id="rId6"/>
    <p:sldId id="425" r:id="rId7"/>
    <p:sldId id="446" r:id="rId8"/>
    <p:sldId id="426" r:id="rId9"/>
    <p:sldId id="463" r:id="rId10"/>
    <p:sldId id="427" r:id="rId11"/>
    <p:sldId id="447" r:id="rId12"/>
    <p:sldId id="448" r:id="rId13"/>
    <p:sldId id="449" r:id="rId14"/>
    <p:sldId id="450" r:id="rId15"/>
    <p:sldId id="428" r:id="rId16"/>
    <p:sldId id="429" r:id="rId17"/>
    <p:sldId id="430" r:id="rId18"/>
    <p:sldId id="451" r:id="rId19"/>
    <p:sldId id="452" r:id="rId20"/>
    <p:sldId id="431" r:id="rId21"/>
    <p:sldId id="432" r:id="rId22"/>
    <p:sldId id="453" r:id="rId23"/>
    <p:sldId id="454" r:id="rId24"/>
    <p:sldId id="433" r:id="rId25"/>
    <p:sldId id="434" r:id="rId26"/>
    <p:sldId id="455" r:id="rId27"/>
    <p:sldId id="456" r:id="rId28"/>
    <p:sldId id="435" r:id="rId29"/>
    <p:sldId id="457" r:id="rId30"/>
    <p:sldId id="436" r:id="rId31"/>
    <p:sldId id="458" r:id="rId32"/>
    <p:sldId id="437" r:id="rId33"/>
    <p:sldId id="438" r:id="rId34"/>
    <p:sldId id="459" r:id="rId35"/>
    <p:sldId id="460" r:id="rId36"/>
    <p:sldId id="439" r:id="rId37"/>
    <p:sldId id="440" r:id="rId38"/>
    <p:sldId id="441" r:id="rId39"/>
    <p:sldId id="461" r:id="rId40"/>
    <p:sldId id="442" r:id="rId41"/>
    <p:sldId id="443"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132" y="71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04407-61E9-4778-8F85-DB4E9BD4AB5E}" type="datetimeFigureOut">
              <a:rPr lang="en-US" smtClean="0"/>
              <a:t>10/24/2022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56240D-2A90-48E4-8E28-68B5F9983534}" type="slidenum">
              <a:rPr lang="en-US" smtClean="0"/>
              <a:t>‹#›</a:t>
            </a:fld>
            <a:endParaRPr lang="en-US"/>
          </a:p>
        </p:txBody>
      </p:sp>
    </p:spTree>
    <p:extLst>
      <p:ext uri="{BB962C8B-B14F-4D97-AF65-F5344CB8AC3E}">
        <p14:creationId xmlns:p14="http://schemas.microsoft.com/office/powerpoint/2010/main" val="3249397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A0D0822-B4FF-4324-9834-BD97453BDCFB}"/>
              </a:ext>
            </a:extLst>
          </p:cNvPr>
          <p:cNvSpPr>
            <a:spLocks noGrp="1" noChangeArrowheads="1"/>
          </p:cNvSpPr>
          <p:nvPr>
            <p:ph type="sldNum" sz="quarter" idx="5"/>
          </p:nvPr>
        </p:nvSpPr>
        <p:spPr>
          <a:ln/>
        </p:spPr>
        <p:txBody>
          <a:bodyPr/>
          <a:lstStyle/>
          <a:p>
            <a:fld id="{6E2EE34E-79C3-434F-AA38-ACB963FD1DB3}" type="slidenum">
              <a:rPr lang="en-US" altLang="en-US"/>
              <a:pPr/>
              <a:t>4</a:t>
            </a:fld>
            <a:endParaRPr lang="en-US" altLang="en-US"/>
          </a:p>
        </p:txBody>
      </p:sp>
      <p:sp>
        <p:nvSpPr>
          <p:cNvPr id="588802" name="Rectangle 2">
            <a:extLst>
              <a:ext uri="{FF2B5EF4-FFF2-40B4-BE49-F238E27FC236}">
                <a16:creationId xmlns:a16="http://schemas.microsoft.com/office/drawing/2014/main" id="{58EE185B-D803-46E8-BC16-1F830617A10C}"/>
              </a:ext>
            </a:extLst>
          </p:cNvPr>
          <p:cNvSpPr>
            <a:spLocks noGrp="1" noRot="1" noChangeAspect="1" noChangeArrowheads="1" noTextEdit="1"/>
          </p:cNvSpPr>
          <p:nvPr>
            <p:ph type="sldImg"/>
          </p:nvPr>
        </p:nvSpPr>
        <p:spPr>
          <a:ln/>
        </p:spPr>
      </p:sp>
      <p:sp>
        <p:nvSpPr>
          <p:cNvPr id="588803" name="Rectangle 3">
            <a:extLst>
              <a:ext uri="{FF2B5EF4-FFF2-40B4-BE49-F238E27FC236}">
                <a16:creationId xmlns:a16="http://schemas.microsoft.com/office/drawing/2014/main" id="{84BF8B04-3565-49E2-AF8E-D88FE522672D}"/>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00E6CC4-7CCC-4133-A58E-94037ACB5C4B}"/>
              </a:ext>
            </a:extLst>
          </p:cNvPr>
          <p:cNvSpPr>
            <a:spLocks noGrp="1" noChangeArrowheads="1"/>
          </p:cNvSpPr>
          <p:nvPr>
            <p:ph type="sldNum" sz="quarter" idx="5"/>
          </p:nvPr>
        </p:nvSpPr>
        <p:spPr>
          <a:ln/>
        </p:spPr>
        <p:txBody>
          <a:bodyPr/>
          <a:lstStyle/>
          <a:p>
            <a:fld id="{E51748C3-FC08-4206-9ED1-10CF39FB7346}" type="slidenum">
              <a:rPr lang="en-US" altLang="en-US"/>
              <a:pPr/>
              <a:t>20</a:t>
            </a:fld>
            <a:endParaRPr lang="en-US" altLang="en-US"/>
          </a:p>
        </p:txBody>
      </p:sp>
      <p:sp>
        <p:nvSpPr>
          <p:cNvPr id="603138" name="Rectangle 2">
            <a:extLst>
              <a:ext uri="{FF2B5EF4-FFF2-40B4-BE49-F238E27FC236}">
                <a16:creationId xmlns:a16="http://schemas.microsoft.com/office/drawing/2014/main" id="{69151244-2EF1-4A5E-9AAB-D31AD79DCB64}"/>
              </a:ext>
            </a:extLst>
          </p:cNvPr>
          <p:cNvSpPr>
            <a:spLocks noGrp="1" noRot="1" noChangeAspect="1" noChangeArrowheads="1" noTextEdit="1"/>
          </p:cNvSpPr>
          <p:nvPr>
            <p:ph type="sldImg"/>
          </p:nvPr>
        </p:nvSpPr>
        <p:spPr>
          <a:ln/>
        </p:spPr>
      </p:sp>
      <p:sp>
        <p:nvSpPr>
          <p:cNvPr id="603139" name="Rectangle 3">
            <a:extLst>
              <a:ext uri="{FF2B5EF4-FFF2-40B4-BE49-F238E27FC236}">
                <a16:creationId xmlns:a16="http://schemas.microsoft.com/office/drawing/2014/main" id="{C45B9A97-6102-4D4C-86BB-3146EB0DE393}"/>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2606132-1054-450F-A3C9-72D576C7983B}"/>
              </a:ext>
            </a:extLst>
          </p:cNvPr>
          <p:cNvSpPr>
            <a:spLocks noGrp="1" noChangeArrowheads="1"/>
          </p:cNvSpPr>
          <p:nvPr>
            <p:ph type="sldNum" sz="quarter" idx="5"/>
          </p:nvPr>
        </p:nvSpPr>
        <p:spPr>
          <a:ln/>
        </p:spPr>
        <p:txBody>
          <a:bodyPr/>
          <a:lstStyle/>
          <a:p>
            <a:fld id="{3240A54F-5F8B-440C-AE59-CC5A02B2E2ED}" type="slidenum">
              <a:rPr lang="en-US" altLang="en-US"/>
              <a:pPr/>
              <a:t>21</a:t>
            </a:fld>
            <a:endParaRPr lang="en-US" altLang="en-US"/>
          </a:p>
        </p:txBody>
      </p:sp>
      <p:sp>
        <p:nvSpPr>
          <p:cNvPr id="605186" name="Rectangle 2">
            <a:extLst>
              <a:ext uri="{FF2B5EF4-FFF2-40B4-BE49-F238E27FC236}">
                <a16:creationId xmlns:a16="http://schemas.microsoft.com/office/drawing/2014/main" id="{94B94493-E2A9-4327-9D1E-C368E641ED8A}"/>
              </a:ext>
            </a:extLst>
          </p:cNvPr>
          <p:cNvSpPr>
            <a:spLocks noGrp="1" noRot="1" noChangeAspect="1" noChangeArrowheads="1" noTextEdit="1"/>
          </p:cNvSpPr>
          <p:nvPr>
            <p:ph type="sldImg"/>
          </p:nvPr>
        </p:nvSpPr>
        <p:spPr>
          <a:ln/>
        </p:spPr>
      </p:sp>
      <p:sp>
        <p:nvSpPr>
          <p:cNvPr id="605187" name="Rectangle 3">
            <a:extLst>
              <a:ext uri="{FF2B5EF4-FFF2-40B4-BE49-F238E27FC236}">
                <a16:creationId xmlns:a16="http://schemas.microsoft.com/office/drawing/2014/main" id="{A230F7F6-AB2A-4052-A016-240CEB1D8696}"/>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0605EE9-81D1-4965-A9D1-CB444A32BE33}"/>
              </a:ext>
            </a:extLst>
          </p:cNvPr>
          <p:cNvSpPr>
            <a:spLocks noGrp="1" noChangeArrowheads="1"/>
          </p:cNvSpPr>
          <p:nvPr>
            <p:ph type="sldNum" sz="quarter" idx="5"/>
          </p:nvPr>
        </p:nvSpPr>
        <p:spPr>
          <a:ln/>
        </p:spPr>
        <p:txBody>
          <a:bodyPr/>
          <a:lstStyle/>
          <a:p>
            <a:fld id="{EECA2608-47C0-4F42-AC5A-F35E9BC7DE29}" type="slidenum">
              <a:rPr lang="en-US" altLang="en-US"/>
              <a:pPr/>
              <a:t>24</a:t>
            </a:fld>
            <a:endParaRPr lang="en-US" altLang="en-US"/>
          </a:p>
        </p:txBody>
      </p:sp>
      <p:sp>
        <p:nvSpPr>
          <p:cNvPr id="607234" name="Rectangle 2">
            <a:extLst>
              <a:ext uri="{FF2B5EF4-FFF2-40B4-BE49-F238E27FC236}">
                <a16:creationId xmlns:a16="http://schemas.microsoft.com/office/drawing/2014/main" id="{17C15920-7DC1-4300-A8C7-D5AA2D258130}"/>
              </a:ext>
            </a:extLst>
          </p:cNvPr>
          <p:cNvSpPr>
            <a:spLocks noGrp="1" noRot="1" noChangeAspect="1" noChangeArrowheads="1" noTextEdit="1"/>
          </p:cNvSpPr>
          <p:nvPr>
            <p:ph type="sldImg"/>
          </p:nvPr>
        </p:nvSpPr>
        <p:spPr>
          <a:ln/>
        </p:spPr>
      </p:sp>
      <p:sp>
        <p:nvSpPr>
          <p:cNvPr id="607235" name="Rectangle 3">
            <a:extLst>
              <a:ext uri="{FF2B5EF4-FFF2-40B4-BE49-F238E27FC236}">
                <a16:creationId xmlns:a16="http://schemas.microsoft.com/office/drawing/2014/main" id="{296AA63D-5173-4B73-9D05-2C63E0D5E321}"/>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97A2082-7840-4E48-A44B-C5831F67B904}"/>
              </a:ext>
            </a:extLst>
          </p:cNvPr>
          <p:cNvSpPr>
            <a:spLocks noGrp="1" noChangeArrowheads="1"/>
          </p:cNvSpPr>
          <p:nvPr>
            <p:ph type="sldNum" sz="quarter" idx="5"/>
          </p:nvPr>
        </p:nvSpPr>
        <p:spPr>
          <a:ln/>
        </p:spPr>
        <p:txBody>
          <a:bodyPr/>
          <a:lstStyle/>
          <a:p>
            <a:fld id="{8744319F-AA96-4768-9F3F-B7142640E60C}" type="slidenum">
              <a:rPr lang="en-US" altLang="en-US"/>
              <a:pPr/>
              <a:t>25</a:t>
            </a:fld>
            <a:endParaRPr lang="en-US" altLang="en-US"/>
          </a:p>
        </p:txBody>
      </p:sp>
      <p:sp>
        <p:nvSpPr>
          <p:cNvPr id="609282" name="Rectangle 2">
            <a:extLst>
              <a:ext uri="{FF2B5EF4-FFF2-40B4-BE49-F238E27FC236}">
                <a16:creationId xmlns:a16="http://schemas.microsoft.com/office/drawing/2014/main" id="{AF80FBD1-329A-49C6-8AAF-EFA3A8A826E3}"/>
              </a:ext>
            </a:extLst>
          </p:cNvPr>
          <p:cNvSpPr>
            <a:spLocks noGrp="1" noRot="1" noChangeAspect="1" noChangeArrowheads="1" noTextEdit="1"/>
          </p:cNvSpPr>
          <p:nvPr>
            <p:ph type="sldImg"/>
          </p:nvPr>
        </p:nvSpPr>
        <p:spPr>
          <a:ln/>
        </p:spPr>
      </p:sp>
      <p:sp>
        <p:nvSpPr>
          <p:cNvPr id="609283" name="Rectangle 3">
            <a:extLst>
              <a:ext uri="{FF2B5EF4-FFF2-40B4-BE49-F238E27FC236}">
                <a16:creationId xmlns:a16="http://schemas.microsoft.com/office/drawing/2014/main" id="{81638D65-D06E-4190-8BC8-D697107F1290}"/>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94B755A-ACAD-4BFA-8BC4-4CE54307BB8E}"/>
              </a:ext>
            </a:extLst>
          </p:cNvPr>
          <p:cNvSpPr>
            <a:spLocks noGrp="1" noChangeArrowheads="1"/>
          </p:cNvSpPr>
          <p:nvPr>
            <p:ph type="sldNum" sz="quarter" idx="5"/>
          </p:nvPr>
        </p:nvSpPr>
        <p:spPr>
          <a:ln/>
        </p:spPr>
        <p:txBody>
          <a:bodyPr/>
          <a:lstStyle/>
          <a:p>
            <a:fld id="{B5F5E85B-27CC-458A-A075-6B59169EAFAB}" type="slidenum">
              <a:rPr lang="en-US" altLang="en-US"/>
              <a:pPr/>
              <a:t>28</a:t>
            </a:fld>
            <a:endParaRPr lang="en-US" altLang="en-US"/>
          </a:p>
        </p:txBody>
      </p:sp>
      <p:sp>
        <p:nvSpPr>
          <p:cNvPr id="611330" name="Rectangle 2">
            <a:extLst>
              <a:ext uri="{FF2B5EF4-FFF2-40B4-BE49-F238E27FC236}">
                <a16:creationId xmlns:a16="http://schemas.microsoft.com/office/drawing/2014/main" id="{30FFE234-99B4-4573-8920-C9E7B62BD157}"/>
              </a:ext>
            </a:extLst>
          </p:cNvPr>
          <p:cNvSpPr>
            <a:spLocks noGrp="1" noRot="1" noChangeAspect="1" noChangeArrowheads="1" noTextEdit="1"/>
          </p:cNvSpPr>
          <p:nvPr>
            <p:ph type="sldImg"/>
          </p:nvPr>
        </p:nvSpPr>
        <p:spPr>
          <a:ln/>
        </p:spPr>
      </p:sp>
      <p:sp>
        <p:nvSpPr>
          <p:cNvPr id="611331" name="Rectangle 3">
            <a:extLst>
              <a:ext uri="{FF2B5EF4-FFF2-40B4-BE49-F238E27FC236}">
                <a16:creationId xmlns:a16="http://schemas.microsoft.com/office/drawing/2014/main" id="{4BAD6F56-F1F2-4121-8A82-FC6DE5718E76}"/>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EAC0341-2EB6-4CB5-8503-905FB7F0248D}"/>
              </a:ext>
            </a:extLst>
          </p:cNvPr>
          <p:cNvSpPr>
            <a:spLocks noGrp="1" noChangeArrowheads="1"/>
          </p:cNvSpPr>
          <p:nvPr>
            <p:ph type="sldNum" sz="quarter" idx="5"/>
          </p:nvPr>
        </p:nvSpPr>
        <p:spPr>
          <a:ln/>
        </p:spPr>
        <p:txBody>
          <a:bodyPr/>
          <a:lstStyle/>
          <a:p>
            <a:fld id="{6319CC83-C54D-4B81-8525-A78E8DA49935}" type="slidenum">
              <a:rPr lang="en-US" altLang="en-US"/>
              <a:pPr/>
              <a:t>30</a:t>
            </a:fld>
            <a:endParaRPr lang="en-US" altLang="en-US"/>
          </a:p>
        </p:txBody>
      </p:sp>
      <p:sp>
        <p:nvSpPr>
          <p:cNvPr id="613378" name="Rectangle 2">
            <a:extLst>
              <a:ext uri="{FF2B5EF4-FFF2-40B4-BE49-F238E27FC236}">
                <a16:creationId xmlns:a16="http://schemas.microsoft.com/office/drawing/2014/main" id="{ED2CF7BF-243E-4830-A376-DC0B13BF577D}"/>
              </a:ext>
            </a:extLst>
          </p:cNvPr>
          <p:cNvSpPr>
            <a:spLocks noGrp="1" noRot="1" noChangeAspect="1" noChangeArrowheads="1" noTextEdit="1"/>
          </p:cNvSpPr>
          <p:nvPr>
            <p:ph type="sldImg"/>
          </p:nvPr>
        </p:nvSpPr>
        <p:spPr>
          <a:ln/>
        </p:spPr>
      </p:sp>
      <p:sp>
        <p:nvSpPr>
          <p:cNvPr id="613379" name="Rectangle 3">
            <a:extLst>
              <a:ext uri="{FF2B5EF4-FFF2-40B4-BE49-F238E27FC236}">
                <a16:creationId xmlns:a16="http://schemas.microsoft.com/office/drawing/2014/main" id="{CA2EEE4B-16AB-4553-9071-27CEA609DAE1}"/>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FD97DD4-C142-4F30-B1B9-288D11117D6A}"/>
              </a:ext>
            </a:extLst>
          </p:cNvPr>
          <p:cNvSpPr>
            <a:spLocks noGrp="1" noChangeArrowheads="1"/>
          </p:cNvSpPr>
          <p:nvPr>
            <p:ph type="sldNum" sz="quarter" idx="5"/>
          </p:nvPr>
        </p:nvSpPr>
        <p:spPr>
          <a:ln/>
        </p:spPr>
        <p:txBody>
          <a:bodyPr/>
          <a:lstStyle/>
          <a:p>
            <a:fld id="{BE9D649A-8B8C-4381-82DD-AE88D46C4467}" type="slidenum">
              <a:rPr lang="en-US" altLang="en-US"/>
              <a:pPr/>
              <a:t>32</a:t>
            </a:fld>
            <a:endParaRPr lang="en-US" altLang="en-US"/>
          </a:p>
        </p:txBody>
      </p:sp>
      <p:sp>
        <p:nvSpPr>
          <p:cNvPr id="615426" name="Rectangle 2">
            <a:extLst>
              <a:ext uri="{FF2B5EF4-FFF2-40B4-BE49-F238E27FC236}">
                <a16:creationId xmlns:a16="http://schemas.microsoft.com/office/drawing/2014/main" id="{4322C3B6-B430-4480-B31F-10D17CE93CDC}"/>
              </a:ext>
            </a:extLst>
          </p:cNvPr>
          <p:cNvSpPr>
            <a:spLocks noGrp="1" noRot="1" noChangeAspect="1" noChangeArrowheads="1" noTextEdit="1"/>
          </p:cNvSpPr>
          <p:nvPr>
            <p:ph type="sldImg"/>
          </p:nvPr>
        </p:nvSpPr>
        <p:spPr>
          <a:ln/>
        </p:spPr>
      </p:sp>
      <p:sp>
        <p:nvSpPr>
          <p:cNvPr id="615427" name="Rectangle 3">
            <a:extLst>
              <a:ext uri="{FF2B5EF4-FFF2-40B4-BE49-F238E27FC236}">
                <a16:creationId xmlns:a16="http://schemas.microsoft.com/office/drawing/2014/main" id="{B45CE188-4DF5-4F4D-A635-C2C38E4D1EDC}"/>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F9C5FF1-00BA-486B-9E11-75DDCAD94459}"/>
              </a:ext>
            </a:extLst>
          </p:cNvPr>
          <p:cNvSpPr>
            <a:spLocks noGrp="1" noChangeArrowheads="1"/>
          </p:cNvSpPr>
          <p:nvPr>
            <p:ph type="sldNum" sz="quarter" idx="5"/>
          </p:nvPr>
        </p:nvSpPr>
        <p:spPr>
          <a:ln/>
        </p:spPr>
        <p:txBody>
          <a:bodyPr/>
          <a:lstStyle/>
          <a:p>
            <a:fld id="{29F9B0DB-C0BD-4755-BA5D-56D6DA0CA632}" type="slidenum">
              <a:rPr lang="en-US" altLang="en-US"/>
              <a:pPr/>
              <a:t>33</a:t>
            </a:fld>
            <a:endParaRPr lang="en-US" altLang="en-US"/>
          </a:p>
        </p:txBody>
      </p:sp>
      <p:sp>
        <p:nvSpPr>
          <p:cNvPr id="617474" name="Rectangle 2">
            <a:extLst>
              <a:ext uri="{FF2B5EF4-FFF2-40B4-BE49-F238E27FC236}">
                <a16:creationId xmlns:a16="http://schemas.microsoft.com/office/drawing/2014/main" id="{E2B7AC12-50F6-469C-BF4C-C9E2831580FB}"/>
              </a:ext>
            </a:extLst>
          </p:cNvPr>
          <p:cNvSpPr>
            <a:spLocks noGrp="1" noRot="1" noChangeAspect="1" noChangeArrowheads="1" noTextEdit="1"/>
          </p:cNvSpPr>
          <p:nvPr>
            <p:ph type="sldImg"/>
          </p:nvPr>
        </p:nvSpPr>
        <p:spPr>
          <a:ln/>
        </p:spPr>
      </p:sp>
      <p:sp>
        <p:nvSpPr>
          <p:cNvPr id="617475" name="Rectangle 3">
            <a:extLst>
              <a:ext uri="{FF2B5EF4-FFF2-40B4-BE49-F238E27FC236}">
                <a16:creationId xmlns:a16="http://schemas.microsoft.com/office/drawing/2014/main" id="{43B001CD-850D-4B37-94A2-F2B7B5C920FD}"/>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4C1CB03-B8B1-4BFA-8131-13B27A205B42}"/>
              </a:ext>
            </a:extLst>
          </p:cNvPr>
          <p:cNvSpPr>
            <a:spLocks noGrp="1" noChangeArrowheads="1"/>
          </p:cNvSpPr>
          <p:nvPr>
            <p:ph type="sldNum" sz="quarter" idx="5"/>
          </p:nvPr>
        </p:nvSpPr>
        <p:spPr>
          <a:ln/>
        </p:spPr>
        <p:txBody>
          <a:bodyPr/>
          <a:lstStyle/>
          <a:p>
            <a:fld id="{6EA56DE1-1E1E-4E64-83F3-EBB516479677}" type="slidenum">
              <a:rPr lang="en-US" altLang="en-US"/>
              <a:pPr/>
              <a:t>36</a:t>
            </a:fld>
            <a:endParaRPr lang="en-US" altLang="en-US"/>
          </a:p>
        </p:txBody>
      </p:sp>
      <p:sp>
        <p:nvSpPr>
          <p:cNvPr id="619522" name="Rectangle 2">
            <a:extLst>
              <a:ext uri="{FF2B5EF4-FFF2-40B4-BE49-F238E27FC236}">
                <a16:creationId xmlns:a16="http://schemas.microsoft.com/office/drawing/2014/main" id="{C6CF8E1B-4C23-4C3E-B418-173BC086D3C6}"/>
              </a:ext>
            </a:extLst>
          </p:cNvPr>
          <p:cNvSpPr>
            <a:spLocks noGrp="1" noRot="1" noChangeAspect="1" noChangeArrowheads="1" noTextEdit="1"/>
          </p:cNvSpPr>
          <p:nvPr>
            <p:ph type="sldImg"/>
          </p:nvPr>
        </p:nvSpPr>
        <p:spPr>
          <a:ln/>
        </p:spPr>
      </p:sp>
      <p:sp>
        <p:nvSpPr>
          <p:cNvPr id="619523" name="Rectangle 3">
            <a:extLst>
              <a:ext uri="{FF2B5EF4-FFF2-40B4-BE49-F238E27FC236}">
                <a16:creationId xmlns:a16="http://schemas.microsoft.com/office/drawing/2014/main" id="{5AFC462F-CA65-40DC-9E7B-272D6CC86C78}"/>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9899B77-B36A-41E7-BEFF-2719380C1284}"/>
              </a:ext>
            </a:extLst>
          </p:cNvPr>
          <p:cNvSpPr>
            <a:spLocks noGrp="1" noChangeArrowheads="1"/>
          </p:cNvSpPr>
          <p:nvPr>
            <p:ph type="sldNum" sz="quarter" idx="5"/>
          </p:nvPr>
        </p:nvSpPr>
        <p:spPr>
          <a:ln/>
        </p:spPr>
        <p:txBody>
          <a:bodyPr/>
          <a:lstStyle/>
          <a:p>
            <a:fld id="{EC444EE7-2761-40D5-8629-23404F115BED}" type="slidenum">
              <a:rPr lang="en-US" altLang="en-US"/>
              <a:pPr/>
              <a:t>37</a:t>
            </a:fld>
            <a:endParaRPr lang="en-US" altLang="en-US"/>
          </a:p>
        </p:txBody>
      </p:sp>
      <p:sp>
        <p:nvSpPr>
          <p:cNvPr id="621570" name="Rectangle 2">
            <a:extLst>
              <a:ext uri="{FF2B5EF4-FFF2-40B4-BE49-F238E27FC236}">
                <a16:creationId xmlns:a16="http://schemas.microsoft.com/office/drawing/2014/main" id="{EE4B7BF3-DC79-40C4-9D91-8905ADA3F97A}"/>
              </a:ext>
            </a:extLst>
          </p:cNvPr>
          <p:cNvSpPr>
            <a:spLocks noGrp="1" noRot="1" noChangeAspect="1" noChangeArrowheads="1" noTextEdit="1"/>
          </p:cNvSpPr>
          <p:nvPr>
            <p:ph type="sldImg"/>
          </p:nvPr>
        </p:nvSpPr>
        <p:spPr>
          <a:ln/>
        </p:spPr>
      </p:sp>
      <p:sp>
        <p:nvSpPr>
          <p:cNvPr id="621571" name="Rectangle 3">
            <a:extLst>
              <a:ext uri="{FF2B5EF4-FFF2-40B4-BE49-F238E27FC236}">
                <a16:creationId xmlns:a16="http://schemas.microsoft.com/office/drawing/2014/main" id="{FF1FBFC0-6B11-4E65-B47F-7FDAB0B8DD9A}"/>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1FC642A-A564-4126-8B0B-EF91D3CB0E5B}"/>
              </a:ext>
            </a:extLst>
          </p:cNvPr>
          <p:cNvSpPr>
            <a:spLocks noGrp="1" noChangeArrowheads="1"/>
          </p:cNvSpPr>
          <p:nvPr>
            <p:ph type="sldNum" sz="quarter" idx="5"/>
          </p:nvPr>
        </p:nvSpPr>
        <p:spPr>
          <a:ln/>
        </p:spPr>
        <p:txBody>
          <a:bodyPr/>
          <a:lstStyle/>
          <a:p>
            <a:fld id="{4083A882-7F67-45C1-9741-3287C077341E}" type="slidenum">
              <a:rPr lang="en-US" altLang="en-US"/>
              <a:pPr/>
              <a:t>6</a:t>
            </a:fld>
            <a:endParaRPr lang="en-US" altLang="en-US"/>
          </a:p>
        </p:txBody>
      </p:sp>
      <p:sp>
        <p:nvSpPr>
          <p:cNvPr id="590850" name="Rectangle 2">
            <a:extLst>
              <a:ext uri="{FF2B5EF4-FFF2-40B4-BE49-F238E27FC236}">
                <a16:creationId xmlns:a16="http://schemas.microsoft.com/office/drawing/2014/main" id="{7FD50193-13D0-4C3B-BF31-EA2AD64C1601}"/>
              </a:ext>
            </a:extLst>
          </p:cNvPr>
          <p:cNvSpPr>
            <a:spLocks noGrp="1" noRot="1" noChangeAspect="1" noChangeArrowheads="1" noTextEdit="1"/>
          </p:cNvSpPr>
          <p:nvPr>
            <p:ph type="sldImg"/>
          </p:nvPr>
        </p:nvSpPr>
        <p:spPr>
          <a:ln/>
        </p:spPr>
      </p:sp>
      <p:sp>
        <p:nvSpPr>
          <p:cNvPr id="590851" name="Rectangle 3">
            <a:extLst>
              <a:ext uri="{FF2B5EF4-FFF2-40B4-BE49-F238E27FC236}">
                <a16:creationId xmlns:a16="http://schemas.microsoft.com/office/drawing/2014/main" id="{A06D9BD8-5EA5-48B1-8E57-AD6D9CD09E8A}"/>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A4383E5-196B-4F9D-A495-D13A6AE09B06}"/>
              </a:ext>
            </a:extLst>
          </p:cNvPr>
          <p:cNvSpPr>
            <a:spLocks noGrp="1" noChangeArrowheads="1"/>
          </p:cNvSpPr>
          <p:nvPr>
            <p:ph type="sldNum" sz="quarter" idx="5"/>
          </p:nvPr>
        </p:nvSpPr>
        <p:spPr>
          <a:ln/>
        </p:spPr>
        <p:txBody>
          <a:bodyPr/>
          <a:lstStyle/>
          <a:p>
            <a:fld id="{44EEE743-2DA0-412F-8BAE-089FBD6EA598}" type="slidenum">
              <a:rPr lang="en-US" altLang="en-US"/>
              <a:pPr/>
              <a:t>38</a:t>
            </a:fld>
            <a:endParaRPr lang="en-US" altLang="en-US"/>
          </a:p>
        </p:txBody>
      </p:sp>
      <p:sp>
        <p:nvSpPr>
          <p:cNvPr id="623618" name="Rectangle 2">
            <a:extLst>
              <a:ext uri="{FF2B5EF4-FFF2-40B4-BE49-F238E27FC236}">
                <a16:creationId xmlns:a16="http://schemas.microsoft.com/office/drawing/2014/main" id="{06597DAC-6E17-45B6-9BBB-2D31EC83BD59}"/>
              </a:ext>
            </a:extLst>
          </p:cNvPr>
          <p:cNvSpPr>
            <a:spLocks noGrp="1" noRot="1" noChangeAspect="1" noChangeArrowheads="1" noTextEdit="1"/>
          </p:cNvSpPr>
          <p:nvPr>
            <p:ph type="sldImg"/>
          </p:nvPr>
        </p:nvSpPr>
        <p:spPr>
          <a:ln/>
        </p:spPr>
      </p:sp>
      <p:sp>
        <p:nvSpPr>
          <p:cNvPr id="623619" name="Rectangle 3">
            <a:extLst>
              <a:ext uri="{FF2B5EF4-FFF2-40B4-BE49-F238E27FC236}">
                <a16:creationId xmlns:a16="http://schemas.microsoft.com/office/drawing/2014/main" id="{B3CA79B3-449F-45C6-8D13-BA55F662531A}"/>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1566FB2-8951-49DF-9ABE-20ABD8D69000}"/>
              </a:ext>
            </a:extLst>
          </p:cNvPr>
          <p:cNvSpPr>
            <a:spLocks noGrp="1" noChangeArrowheads="1"/>
          </p:cNvSpPr>
          <p:nvPr>
            <p:ph type="sldNum" sz="quarter" idx="5"/>
          </p:nvPr>
        </p:nvSpPr>
        <p:spPr>
          <a:ln/>
        </p:spPr>
        <p:txBody>
          <a:bodyPr/>
          <a:lstStyle/>
          <a:p>
            <a:fld id="{08D46723-E9E6-4B7C-8DB4-C9DB414B0876}" type="slidenum">
              <a:rPr lang="en-US" altLang="en-US"/>
              <a:pPr/>
              <a:t>40</a:t>
            </a:fld>
            <a:endParaRPr lang="en-US" altLang="en-US"/>
          </a:p>
        </p:txBody>
      </p:sp>
      <p:sp>
        <p:nvSpPr>
          <p:cNvPr id="625666" name="Rectangle 2">
            <a:extLst>
              <a:ext uri="{FF2B5EF4-FFF2-40B4-BE49-F238E27FC236}">
                <a16:creationId xmlns:a16="http://schemas.microsoft.com/office/drawing/2014/main" id="{3ADE0F9B-3698-4EB8-B9EE-C8B1AB073B18}"/>
              </a:ext>
            </a:extLst>
          </p:cNvPr>
          <p:cNvSpPr>
            <a:spLocks noGrp="1" noRot="1" noChangeAspect="1" noChangeArrowheads="1" noTextEdit="1"/>
          </p:cNvSpPr>
          <p:nvPr>
            <p:ph type="sldImg"/>
          </p:nvPr>
        </p:nvSpPr>
        <p:spPr>
          <a:ln/>
        </p:spPr>
      </p:sp>
      <p:sp>
        <p:nvSpPr>
          <p:cNvPr id="625667" name="Rectangle 3">
            <a:extLst>
              <a:ext uri="{FF2B5EF4-FFF2-40B4-BE49-F238E27FC236}">
                <a16:creationId xmlns:a16="http://schemas.microsoft.com/office/drawing/2014/main" id="{88697694-8730-41F2-A2A8-C3BFF912813A}"/>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ACD2988-2A7D-4F06-B5FF-6FBE558D5F4C}"/>
              </a:ext>
            </a:extLst>
          </p:cNvPr>
          <p:cNvSpPr>
            <a:spLocks noGrp="1" noChangeArrowheads="1"/>
          </p:cNvSpPr>
          <p:nvPr>
            <p:ph type="sldNum" sz="quarter" idx="5"/>
          </p:nvPr>
        </p:nvSpPr>
        <p:spPr>
          <a:ln/>
        </p:spPr>
        <p:txBody>
          <a:bodyPr/>
          <a:lstStyle/>
          <a:p>
            <a:fld id="{D5D09A96-826F-479A-AE1D-D3184033070A}" type="slidenum">
              <a:rPr lang="en-US" altLang="en-US"/>
              <a:pPr/>
              <a:t>41</a:t>
            </a:fld>
            <a:endParaRPr lang="en-US" altLang="en-US"/>
          </a:p>
        </p:txBody>
      </p:sp>
      <p:sp>
        <p:nvSpPr>
          <p:cNvPr id="627714" name="Rectangle 2">
            <a:extLst>
              <a:ext uri="{FF2B5EF4-FFF2-40B4-BE49-F238E27FC236}">
                <a16:creationId xmlns:a16="http://schemas.microsoft.com/office/drawing/2014/main" id="{06FAC432-DD60-4874-92B3-D96867F23124}"/>
              </a:ext>
            </a:extLst>
          </p:cNvPr>
          <p:cNvSpPr>
            <a:spLocks noGrp="1" noRot="1" noChangeAspect="1" noChangeArrowheads="1" noTextEdit="1"/>
          </p:cNvSpPr>
          <p:nvPr>
            <p:ph type="sldImg"/>
          </p:nvPr>
        </p:nvSpPr>
        <p:spPr>
          <a:ln/>
        </p:spPr>
      </p:sp>
      <p:sp>
        <p:nvSpPr>
          <p:cNvPr id="627715" name="Rectangle 3">
            <a:extLst>
              <a:ext uri="{FF2B5EF4-FFF2-40B4-BE49-F238E27FC236}">
                <a16:creationId xmlns:a16="http://schemas.microsoft.com/office/drawing/2014/main" id="{32FEE53C-5B1C-4F75-B82E-BA8B3E310013}"/>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1FC642A-A564-4126-8B0B-EF91D3CB0E5B}"/>
              </a:ext>
            </a:extLst>
          </p:cNvPr>
          <p:cNvSpPr>
            <a:spLocks noGrp="1" noChangeArrowheads="1"/>
          </p:cNvSpPr>
          <p:nvPr>
            <p:ph type="sldNum" sz="quarter" idx="5"/>
          </p:nvPr>
        </p:nvSpPr>
        <p:spPr>
          <a:ln/>
        </p:spPr>
        <p:txBody>
          <a:bodyPr/>
          <a:lstStyle/>
          <a:p>
            <a:fld id="{4083A882-7F67-45C1-9741-3287C077341E}" type="slidenum">
              <a:rPr lang="en-US" altLang="en-US"/>
              <a:pPr/>
              <a:t>7</a:t>
            </a:fld>
            <a:endParaRPr lang="en-US" altLang="en-US"/>
          </a:p>
        </p:txBody>
      </p:sp>
      <p:sp>
        <p:nvSpPr>
          <p:cNvPr id="590850" name="Rectangle 2">
            <a:extLst>
              <a:ext uri="{FF2B5EF4-FFF2-40B4-BE49-F238E27FC236}">
                <a16:creationId xmlns:a16="http://schemas.microsoft.com/office/drawing/2014/main" id="{7FD50193-13D0-4C3B-BF31-EA2AD64C1601}"/>
              </a:ext>
            </a:extLst>
          </p:cNvPr>
          <p:cNvSpPr>
            <a:spLocks noGrp="1" noRot="1" noChangeAspect="1" noChangeArrowheads="1" noTextEdit="1"/>
          </p:cNvSpPr>
          <p:nvPr>
            <p:ph type="sldImg"/>
          </p:nvPr>
        </p:nvSpPr>
        <p:spPr>
          <a:ln/>
        </p:spPr>
      </p:sp>
      <p:sp>
        <p:nvSpPr>
          <p:cNvPr id="590851" name="Rectangle 3">
            <a:extLst>
              <a:ext uri="{FF2B5EF4-FFF2-40B4-BE49-F238E27FC236}">
                <a16:creationId xmlns:a16="http://schemas.microsoft.com/office/drawing/2014/main" id="{A06D9BD8-5EA5-48B1-8E57-AD6D9CD09E8A}"/>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3326506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3F80E81-4EE5-4787-8071-77C6E35D9EC5}"/>
              </a:ext>
            </a:extLst>
          </p:cNvPr>
          <p:cNvSpPr>
            <a:spLocks noGrp="1" noChangeArrowheads="1"/>
          </p:cNvSpPr>
          <p:nvPr>
            <p:ph type="sldNum" sz="quarter" idx="5"/>
          </p:nvPr>
        </p:nvSpPr>
        <p:spPr>
          <a:ln/>
        </p:spPr>
        <p:txBody>
          <a:bodyPr/>
          <a:lstStyle/>
          <a:p>
            <a:fld id="{59D2A7B2-F1B9-45E2-BDD5-974D4EBBF5CD}" type="slidenum">
              <a:rPr lang="en-US" altLang="en-US"/>
              <a:pPr/>
              <a:t>8</a:t>
            </a:fld>
            <a:endParaRPr lang="en-US" altLang="en-US"/>
          </a:p>
        </p:txBody>
      </p:sp>
      <p:sp>
        <p:nvSpPr>
          <p:cNvPr id="592898" name="Rectangle 2">
            <a:extLst>
              <a:ext uri="{FF2B5EF4-FFF2-40B4-BE49-F238E27FC236}">
                <a16:creationId xmlns:a16="http://schemas.microsoft.com/office/drawing/2014/main" id="{1822DF7B-A1FE-4144-A8B7-058EB68C4B3B}"/>
              </a:ext>
            </a:extLst>
          </p:cNvPr>
          <p:cNvSpPr>
            <a:spLocks noGrp="1" noRot="1" noChangeAspect="1" noChangeArrowheads="1" noTextEdit="1"/>
          </p:cNvSpPr>
          <p:nvPr>
            <p:ph type="sldImg"/>
          </p:nvPr>
        </p:nvSpPr>
        <p:spPr>
          <a:ln/>
        </p:spPr>
      </p:sp>
      <p:sp>
        <p:nvSpPr>
          <p:cNvPr id="592899" name="Rectangle 3">
            <a:extLst>
              <a:ext uri="{FF2B5EF4-FFF2-40B4-BE49-F238E27FC236}">
                <a16:creationId xmlns:a16="http://schemas.microsoft.com/office/drawing/2014/main" id="{030F1D98-3931-47BC-B1D1-B228AF3588A0}"/>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3F80E81-4EE5-4787-8071-77C6E35D9EC5}"/>
              </a:ext>
            </a:extLst>
          </p:cNvPr>
          <p:cNvSpPr>
            <a:spLocks noGrp="1" noChangeArrowheads="1"/>
          </p:cNvSpPr>
          <p:nvPr>
            <p:ph type="sldNum" sz="quarter" idx="5"/>
          </p:nvPr>
        </p:nvSpPr>
        <p:spPr>
          <a:ln/>
        </p:spPr>
        <p:txBody>
          <a:bodyPr/>
          <a:lstStyle/>
          <a:p>
            <a:fld id="{59D2A7B2-F1B9-45E2-BDD5-974D4EBBF5CD}" type="slidenum">
              <a:rPr lang="en-US" altLang="en-US"/>
              <a:pPr/>
              <a:t>9</a:t>
            </a:fld>
            <a:endParaRPr lang="en-US" altLang="en-US"/>
          </a:p>
        </p:txBody>
      </p:sp>
      <p:sp>
        <p:nvSpPr>
          <p:cNvPr id="592898" name="Rectangle 2">
            <a:extLst>
              <a:ext uri="{FF2B5EF4-FFF2-40B4-BE49-F238E27FC236}">
                <a16:creationId xmlns:a16="http://schemas.microsoft.com/office/drawing/2014/main" id="{1822DF7B-A1FE-4144-A8B7-058EB68C4B3B}"/>
              </a:ext>
            </a:extLst>
          </p:cNvPr>
          <p:cNvSpPr>
            <a:spLocks noGrp="1" noRot="1" noChangeAspect="1" noChangeArrowheads="1" noTextEdit="1"/>
          </p:cNvSpPr>
          <p:nvPr>
            <p:ph type="sldImg"/>
          </p:nvPr>
        </p:nvSpPr>
        <p:spPr>
          <a:ln/>
        </p:spPr>
      </p:sp>
      <p:sp>
        <p:nvSpPr>
          <p:cNvPr id="592899" name="Rectangle 3">
            <a:extLst>
              <a:ext uri="{FF2B5EF4-FFF2-40B4-BE49-F238E27FC236}">
                <a16:creationId xmlns:a16="http://schemas.microsoft.com/office/drawing/2014/main" id="{030F1D98-3931-47BC-B1D1-B228AF3588A0}"/>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2904427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CA27E84-5866-41EE-B18A-E81E5335FDF6}"/>
              </a:ext>
            </a:extLst>
          </p:cNvPr>
          <p:cNvSpPr>
            <a:spLocks noGrp="1" noChangeArrowheads="1"/>
          </p:cNvSpPr>
          <p:nvPr>
            <p:ph type="sldNum" sz="quarter" idx="5"/>
          </p:nvPr>
        </p:nvSpPr>
        <p:spPr>
          <a:ln/>
        </p:spPr>
        <p:txBody>
          <a:bodyPr/>
          <a:lstStyle/>
          <a:p>
            <a:fld id="{F4DC0202-C94D-4B62-B1DC-894B981D264D}" type="slidenum">
              <a:rPr lang="en-US" altLang="en-US"/>
              <a:pPr/>
              <a:t>10</a:t>
            </a:fld>
            <a:endParaRPr lang="en-US" altLang="en-US"/>
          </a:p>
        </p:txBody>
      </p:sp>
      <p:sp>
        <p:nvSpPr>
          <p:cNvPr id="594946" name="Rectangle 2">
            <a:extLst>
              <a:ext uri="{FF2B5EF4-FFF2-40B4-BE49-F238E27FC236}">
                <a16:creationId xmlns:a16="http://schemas.microsoft.com/office/drawing/2014/main" id="{ABDF3592-6086-40ED-AFBC-2DA151E13E33}"/>
              </a:ext>
            </a:extLst>
          </p:cNvPr>
          <p:cNvSpPr>
            <a:spLocks noGrp="1" noRot="1" noChangeAspect="1" noChangeArrowheads="1" noTextEdit="1"/>
          </p:cNvSpPr>
          <p:nvPr>
            <p:ph type="sldImg"/>
          </p:nvPr>
        </p:nvSpPr>
        <p:spPr>
          <a:ln/>
        </p:spPr>
      </p:sp>
      <p:sp>
        <p:nvSpPr>
          <p:cNvPr id="594947" name="Rectangle 3">
            <a:extLst>
              <a:ext uri="{FF2B5EF4-FFF2-40B4-BE49-F238E27FC236}">
                <a16:creationId xmlns:a16="http://schemas.microsoft.com/office/drawing/2014/main" id="{116467CA-8CF1-465A-AA4B-2BDB5401207D}"/>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3C328B3-A7D2-4CC9-94AE-D6FF2BD7DAA8}"/>
              </a:ext>
            </a:extLst>
          </p:cNvPr>
          <p:cNvSpPr>
            <a:spLocks noGrp="1" noChangeArrowheads="1"/>
          </p:cNvSpPr>
          <p:nvPr>
            <p:ph type="sldNum" sz="quarter" idx="5"/>
          </p:nvPr>
        </p:nvSpPr>
        <p:spPr>
          <a:ln/>
        </p:spPr>
        <p:txBody>
          <a:bodyPr/>
          <a:lstStyle/>
          <a:p>
            <a:fld id="{22F12200-FDC4-4DBC-A160-39CAA506F8B5}" type="slidenum">
              <a:rPr lang="en-US" altLang="en-US"/>
              <a:pPr/>
              <a:t>15</a:t>
            </a:fld>
            <a:endParaRPr lang="en-US" altLang="en-US"/>
          </a:p>
        </p:txBody>
      </p:sp>
      <p:sp>
        <p:nvSpPr>
          <p:cNvPr id="596994" name="Rectangle 2">
            <a:extLst>
              <a:ext uri="{FF2B5EF4-FFF2-40B4-BE49-F238E27FC236}">
                <a16:creationId xmlns:a16="http://schemas.microsoft.com/office/drawing/2014/main" id="{B5926332-500A-41E7-889F-16A8C4CCA6C6}"/>
              </a:ext>
            </a:extLst>
          </p:cNvPr>
          <p:cNvSpPr>
            <a:spLocks noGrp="1" noRot="1" noChangeAspect="1" noChangeArrowheads="1" noTextEdit="1"/>
          </p:cNvSpPr>
          <p:nvPr>
            <p:ph type="sldImg"/>
          </p:nvPr>
        </p:nvSpPr>
        <p:spPr>
          <a:ln/>
        </p:spPr>
      </p:sp>
      <p:sp>
        <p:nvSpPr>
          <p:cNvPr id="596995" name="Rectangle 3">
            <a:extLst>
              <a:ext uri="{FF2B5EF4-FFF2-40B4-BE49-F238E27FC236}">
                <a16:creationId xmlns:a16="http://schemas.microsoft.com/office/drawing/2014/main" id="{FEBA88D6-357C-4643-9438-DBA528001A81}"/>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B168CD4-6625-438C-81F3-D150455D950B}"/>
              </a:ext>
            </a:extLst>
          </p:cNvPr>
          <p:cNvSpPr>
            <a:spLocks noGrp="1" noChangeArrowheads="1"/>
          </p:cNvSpPr>
          <p:nvPr>
            <p:ph type="sldNum" sz="quarter" idx="5"/>
          </p:nvPr>
        </p:nvSpPr>
        <p:spPr>
          <a:ln/>
        </p:spPr>
        <p:txBody>
          <a:bodyPr/>
          <a:lstStyle/>
          <a:p>
            <a:fld id="{AC99EA77-25EE-4BC0-A2B3-93D1AFA6E4B6}" type="slidenum">
              <a:rPr lang="en-US" altLang="en-US"/>
              <a:pPr/>
              <a:t>16</a:t>
            </a:fld>
            <a:endParaRPr lang="en-US" altLang="en-US"/>
          </a:p>
        </p:txBody>
      </p:sp>
      <p:sp>
        <p:nvSpPr>
          <p:cNvPr id="599042" name="Rectangle 2">
            <a:extLst>
              <a:ext uri="{FF2B5EF4-FFF2-40B4-BE49-F238E27FC236}">
                <a16:creationId xmlns:a16="http://schemas.microsoft.com/office/drawing/2014/main" id="{8B4C9175-AC25-457F-966D-A8308A8C75D1}"/>
              </a:ext>
            </a:extLst>
          </p:cNvPr>
          <p:cNvSpPr>
            <a:spLocks noGrp="1" noRot="1" noChangeAspect="1" noChangeArrowheads="1" noTextEdit="1"/>
          </p:cNvSpPr>
          <p:nvPr>
            <p:ph type="sldImg"/>
          </p:nvPr>
        </p:nvSpPr>
        <p:spPr>
          <a:ln/>
        </p:spPr>
      </p:sp>
      <p:sp>
        <p:nvSpPr>
          <p:cNvPr id="599043" name="Rectangle 3">
            <a:extLst>
              <a:ext uri="{FF2B5EF4-FFF2-40B4-BE49-F238E27FC236}">
                <a16:creationId xmlns:a16="http://schemas.microsoft.com/office/drawing/2014/main" id="{CEE10BD3-2E7F-438C-97F9-BC98DD09ABB6}"/>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E933C39-941D-439E-B75B-A6D440EE6683}"/>
              </a:ext>
            </a:extLst>
          </p:cNvPr>
          <p:cNvSpPr>
            <a:spLocks noGrp="1" noChangeArrowheads="1"/>
          </p:cNvSpPr>
          <p:nvPr>
            <p:ph type="sldNum" sz="quarter" idx="5"/>
          </p:nvPr>
        </p:nvSpPr>
        <p:spPr>
          <a:ln/>
        </p:spPr>
        <p:txBody>
          <a:bodyPr/>
          <a:lstStyle/>
          <a:p>
            <a:fld id="{B734E257-63B6-4AA0-96EA-F797BC933185}" type="slidenum">
              <a:rPr lang="en-US" altLang="en-US"/>
              <a:pPr/>
              <a:t>17</a:t>
            </a:fld>
            <a:endParaRPr lang="en-US" altLang="en-US"/>
          </a:p>
        </p:txBody>
      </p:sp>
      <p:sp>
        <p:nvSpPr>
          <p:cNvPr id="601090" name="Rectangle 2">
            <a:extLst>
              <a:ext uri="{FF2B5EF4-FFF2-40B4-BE49-F238E27FC236}">
                <a16:creationId xmlns:a16="http://schemas.microsoft.com/office/drawing/2014/main" id="{6FD74BD0-812C-46EF-AA9D-CFBABD68B7AA}"/>
              </a:ext>
            </a:extLst>
          </p:cNvPr>
          <p:cNvSpPr>
            <a:spLocks noGrp="1" noRot="1" noChangeAspect="1" noChangeArrowheads="1" noTextEdit="1"/>
          </p:cNvSpPr>
          <p:nvPr>
            <p:ph type="sldImg"/>
          </p:nvPr>
        </p:nvSpPr>
        <p:spPr>
          <a:ln/>
        </p:spPr>
      </p:sp>
      <p:sp>
        <p:nvSpPr>
          <p:cNvPr id="601091" name="Rectangle 3">
            <a:extLst>
              <a:ext uri="{FF2B5EF4-FFF2-40B4-BE49-F238E27FC236}">
                <a16:creationId xmlns:a16="http://schemas.microsoft.com/office/drawing/2014/main" id="{48D7AD94-525F-44E2-AC15-737D4FA54982}"/>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7A6A17D-A6C1-427D-BDA6-44CEFFBE8F59}" type="datetimeFigureOut">
              <a:rPr lang="en-US" smtClean="0"/>
              <a:t>10/24/2022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954D44E8-F318-4FA5-B18A-B1B370DDA170}"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9453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A6A17D-A6C1-427D-BDA6-44CEFFBE8F59}" type="datetimeFigureOut">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D44E8-F318-4FA5-B18A-B1B370DDA170}"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042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A6A17D-A6C1-427D-BDA6-44CEFFBE8F59}" type="datetimeFigureOut">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D44E8-F318-4FA5-B18A-B1B370DDA170}"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1075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7_Custom Layou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B94C70-FD0A-47C8-B9BF-5B1E1F64AA35}"/>
              </a:ext>
            </a:extLst>
          </p:cNvPr>
          <p:cNvSpPr/>
          <p:nvPr/>
        </p:nvSpPr>
        <p:spPr>
          <a:xfrm>
            <a:off x="0" y="0"/>
            <a:ext cx="5268036" cy="7287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94CCF2C-00E9-074B-B010-5BF496E17F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3554" y="239201"/>
            <a:ext cx="10820796" cy="632788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305705C9-D32B-1C49-9013-0F38B4185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7473" y="5321484"/>
            <a:ext cx="1366982" cy="919018"/>
          </a:xfrm>
          <a:prstGeom prst="rect">
            <a:avLst/>
          </a:prstGeom>
        </p:spPr>
      </p:pic>
    </p:spTree>
    <p:extLst>
      <p:ext uri="{BB962C8B-B14F-4D97-AF65-F5344CB8AC3E}">
        <p14:creationId xmlns:p14="http://schemas.microsoft.com/office/powerpoint/2010/main" val="3728477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7C0BC3-A883-4F4C-9E8C-FB5D929950F4}"/>
              </a:ext>
            </a:extLst>
          </p:cNvPr>
          <p:cNvSpPr/>
          <p:nvPr/>
        </p:nvSpPr>
        <p:spPr>
          <a:xfrm>
            <a:off x="10044953" y="2773935"/>
            <a:ext cx="1532965" cy="35634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58514252-B3B9-4C1A-950C-A50A89C3D1B8}"/>
              </a:ext>
            </a:extLst>
          </p:cNvPr>
          <p:cNvSpPr>
            <a:spLocks noGrp="1"/>
          </p:cNvSpPr>
          <p:nvPr>
            <p:ph type="pic" sz="quarter" idx="10"/>
          </p:nvPr>
        </p:nvSpPr>
        <p:spPr>
          <a:xfrm>
            <a:off x="5701087" y="445480"/>
            <a:ext cx="2689225" cy="5554662"/>
          </a:xfrm>
          <a:solidFill>
            <a:schemeClr val="bg1">
              <a:lumMod val="95000"/>
            </a:schemeClr>
          </a:solidFill>
        </p:spPr>
        <p:txBody>
          <a:bodyPr/>
          <a:lstStyle/>
          <a:p>
            <a:r>
              <a:rPr lang="en-US"/>
              <a:t>Click icon to add picture</a:t>
            </a:r>
          </a:p>
        </p:txBody>
      </p:sp>
      <p:sp>
        <p:nvSpPr>
          <p:cNvPr id="8" name="Picture Placeholder 6">
            <a:extLst>
              <a:ext uri="{FF2B5EF4-FFF2-40B4-BE49-F238E27FC236}">
                <a16:creationId xmlns:a16="http://schemas.microsoft.com/office/drawing/2014/main" id="{6A9CA63A-2DFA-471F-87E9-C3E0486C3BDB}"/>
              </a:ext>
            </a:extLst>
          </p:cNvPr>
          <p:cNvSpPr>
            <a:spLocks noGrp="1"/>
          </p:cNvSpPr>
          <p:nvPr>
            <p:ph type="pic" sz="quarter" idx="11"/>
          </p:nvPr>
        </p:nvSpPr>
        <p:spPr>
          <a:xfrm>
            <a:off x="8698941" y="805542"/>
            <a:ext cx="2689225" cy="5350841"/>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1241385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745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535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D7567-C403-4593-B31B-936DDCA9C18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578C2AFD-E80F-40DF-8123-2604702012F9}"/>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E1B28B-803F-4BC1-840A-0D0A6B2843EF}"/>
              </a:ext>
            </a:extLst>
          </p:cNvPr>
          <p:cNvSpPr>
            <a:spLocks noGrp="1"/>
          </p:cNvSpPr>
          <p:nvPr>
            <p:ph type="dt" sz="half" idx="10"/>
          </p:nvPr>
        </p:nvSpPr>
        <p:spPr/>
        <p:txBody>
          <a:bodyPr/>
          <a:lstStyle/>
          <a:p>
            <a:fld id="{CCFC57C3-A5D4-4308-8EA3-D9DE37FAF859}" type="datetimeFigureOut">
              <a:rPr lang="en-US" smtClean="0"/>
              <a:t>10/24/2022</a:t>
            </a:fld>
            <a:endParaRPr lang="en-US"/>
          </a:p>
        </p:txBody>
      </p:sp>
      <p:sp>
        <p:nvSpPr>
          <p:cNvPr id="5" name="Footer Placeholder 4">
            <a:extLst>
              <a:ext uri="{FF2B5EF4-FFF2-40B4-BE49-F238E27FC236}">
                <a16:creationId xmlns:a16="http://schemas.microsoft.com/office/drawing/2014/main" id="{C5266617-FBB6-48E7-A429-965B94DA7F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E0EE9B-7A9E-4032-BAAD-0D56562F21D0}"/>
              </a:ext>
            </a:extLst>
          </p:cNvPr>
          <p:cNvSpPr>
            <a:spLocks noGrp="1"/>
          </p:cNvSpPr>
          <p:nvPr>
            <p:ph type="sldNum" sz="quarter" idx="12"/>
          </p:nvPr>
        </p:nvSpPr>
        <p:spPr/>
        <p:txBody>
          <a:bodyPr/>
          <a:lstStyle/>
          <a:p>
            <a:fld id="{13027478-38B5-4683-9A4C-5C3D5EDC8826}" type="slidenum">
              <a:rPr lang="en-US" smtClean="0"/>
              <a:t>‹#›</a:t>
            </a:fld>
            <a:endParaRPr lang="en-US"/>
          </a:p>
        </p:txBody>
      </p:sp>
    </p:spTree>
    <p:extLst>
      <p:ext uri="{BB962C8B-B14F-4D97-AF65-F5344CB8AC3E}">
        <p14:creationId xmlns:p14="http://schemas.microsoft.com/office/powerpoint/2010/main" val="4168192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7285" y="333795"/>
            <a:ext cx="9603275" cy="498032"/>
          </a:xfrm>
        </p:spPr>
        <p:txBody>
          <a:bodyPr/>
          <a:lstStyle/>
          <a:p>
            <a:r>
              <a:rPr lang="en-US"/>
              <a:t>Click to edit Master title style</a:t>
            </a:r>
          </a:p>
        </p:txBody>
      </p:sp>
      <p:sp>
        <p:nvSpPr>
          <p:cNvPr id="3" name="Content Placeholder 2"/>
          <p:cNvSpPr>
            <a:spLocks noGrp="1"/>
          </p:cNvSpPr>
          <p:nvPr>
            <p:ph idx="1"/>
          </p:nvPr>
        </p:nvSpPr>
        <p:spPr>
          <a:xfrm>
            <a:off x="259492" y="1075039"/>
            <a:ext cx="11652421" cy="5115693"/>
          </a:xfrm>
        </p:spPr>
        <p:txBody>
          <a:bodyPr anchor="t"/>
          <a:lstStyle>
            <a:lvl1pPr>
              <a:defRPr sz="2800"/>
            </a:lvl1pPr>
            <a:lvl2pPr>
              <a:defRPr sz="2400"/>
            </a:lvl2pPr>
            <a:lvl3pPr>
              <a:defRPr sz="20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676808" y="6361716"/>
            <a:ext cx="3500715" cy="309201"/>
          </a:xfrm>
        </p:spPr>
        <p:txBody>
          <a:bodyPr/>
          <a:lstStyle/>
          <a:p>
            <a:fld id="{47A6A17D-A6C1-427D-BDA6-44CEFFBE8F59}" type="datetimeFigureOut">
              <a:rPr lang="en-US" smtClean="0"/>
              <a:t>10/24/2022</a:t>
            </a:fld>
            <a:endParaRPr lang="en-US"/>
          </a:p>
        </p:txBody>
      </p:sp>
      <p:sp>
        <p:nvSpPr>
          <p:cNvPr id="5" name="Footer Placeholder 4"/>
          <p:cNvSpPr>
            <a:spLocks noGrp="1"/>
          </p:cNvSpPr>
          <p:nvPr>
            <p:ph type="ftr" sz="quarter" idx="11"/>
          </p:nvPr>
        </p:nvSpPr>
        <p:spPr>
          <a:xfrm>
            <a:off x="280087" y="6361716"/>
            <a:ext cx="5938836" cy="309201"/>
          </a:xfrm>
        </p:spPr>
        <p:txBody>
          <a:bodyPr/>
          <a:lstStyle/>
          <a:p>
            <a:endParaRPr lang="en-US"/>
          </a:p>
        </p:txBody>
      </p:sp>
      <p:sp>
        <p:nvSpPr>
          <p:cNvPr id="6" name="Slide Number Placeholder 5"/>
          <p:cNvSpPr>
            <a:spLocks noGrp="1"/>
          </p:cNvSpPr>
          <p:nvPr>
            <p:ph type="sldNum" sz="quarter" idx="12"/>
          </p:nvPr>
        </p:nvSpPr>
        <p:spPr>
          <a:xfrm>
            <a:off x="360421" y="346118"/>
            <a:ext cx="811019" cy="503578"/>
          </a:xfrm>
        </p:spPr>
        <p:txBody>
          <a:bodyPr/>
          <a:lstStyle/>
          <a:p>
            <a:fld id="{954D44E8-F318-4FA5-B18A-B1B370DDA170}" type="slidenum">
              <a:rPr lang="en-US" smtClean="0"/>
              <a:t>‹#›</a:t>
            </a:fld>
            <a:endParaRPr lang="en-US"/>
          </a:p>
        </p:txBody>
      </p:sp>
      <p:cxnSp>
        <p:nvCxnSpPr>
          <p:cNvPr id="33" name="Straight Connector 32"/>
          <p:cNvCxnSpPr/>
          <p:nvPr/>
        </p:nvCxnSpPr>
        <p:spPr>
          <a:xfrm>
            <a:off x="1292239" y="867564"/>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8484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A6A17D-A6C1-427D-BDA6-44CEFFBE8F59}" type="datetimeFigureOut">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D44E8-F318-4FA5-B18A-B1B370DDA170}"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0685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A6A17D-A6C1-427D-BDA6-44CEFFBE8F59}" type="datetimeFigureOut">
              <a:rPr lang="en-US" smtClean="0"/>
              <a:t>10/24/2022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4D44E8-F318-4FA5-B18A-B1B370DDA170}" type="slidenum">
              <a:rPr lang="en-US" smtClean="0"/>
              <a:t>‹#›</a:t>
            </a:fld>
            <a:endParaRPr lang="en-US"/>
          </a:p>
        </p:txBody>
      </p:sp>
      <p:cxnSp>
        <p:nvCxnSpPr>
          <p:cNvPr id="35" name="Straight Connector 34"/>
          <p:cNvCxnSpPr/>
          <p:nvPr/>
        </p:nvCxnSpPr>
        <p:spPr>
          <a:xfrm>
            <a:off x="1355644" y="1302551"/>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7461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A6A17D-A6C1-427D-BDA6-44CEFFBE8F59}" type="datetimeFigureOut">
              <a:rPr lang="en-US" smtClean="0"/>
              <a:t>10/24/2022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4D44E8-F318-4FA5-B18A-B1B370DDA170}"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1606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A6A17D-A6C1-427D-BDA6-44CEFFBE8F59}" type="datetimeFigureOut">
              <a:rPr lang="en-US" smtClean="0"/>
              <a:t>10/24/2022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4D44E8-F318-4FA5-B18A-B1B370DDA170}" type="slidenum">
              <a:rPr lang="en-US" smtClean="0"/>
              <a:t>‹#›</a:t>
            </a:fld>
            <a:endParaRPr lang="en-US"/>
          </a:p>
        </p:txBody>
      </p:sp>
      <p:cxnSp>
        <p:nvCxnSpPr>
          <p:cNvPr id="25" name="Straight Connector 24"/>
          <p:cNvCxnSpPr/>
          <p:nvPr/>
        </p:nvCxnSpPr>
        <p:spPr>
          <a:xfrm>
            <a:off x="1447331" y="1302551"/>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1715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A6A17D-A6C1-427D-BDA6-44CEFFBE8F59}" type="datetimeFigureOut">
              <a:rPr lang="en-US" smtClean="0"/>
              <a:t>10/24/2022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4D44E8-F318-4FA5-B18A-B1B370DDA170}" type="slidenum">
              <a:rPr lang="en-US" smtClean="0"/>
              <a:t>‹#›</a:t>
            </a:fld>
            <a:endParaRPr lang="en-US"/>
          </a:p>
        </p:txBody>
      </p:sp>
    </p:spTree>
    <p:extLst>
      <p:ext uri="{BB962C8B-B14F-4D97-AF65-F5344CB8AC3E}">
        <p14:creationId xmlns:p14="http://schemas.microsoft.com/office/powerpoint/2010/main" val="2445553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A6A17D-A6C1-427D-BDA6-44CEFFBE8F59}" type="datetimeFigureOut">
              <a:rPr lang="en-US" smtClean="0"/>
              <a:t>10/24/2022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4D44E8-F318-4FA5-B18A-B1B370DDA170}"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5060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7A6A17D-A6C1-427D-BDA6-44CEFFBE8F59}" type="datetimeFigureOut">
              <a:rPr lang="en-US" smtClean="0"/>
              <a:t>10/24/2022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954D44E8-F318-4FA5-B18A-B1B370DDA170}"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2565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p:cNvSpPr/>
          <p:nvPr/>
        </p:nvSpPr>
        <p:spPr>
          <a:xfrm>
            <a:off x="0" y="3183258"/>
            <a:ext cx="12192000" cy="367474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7A6A17D-A6C1-427D-BDA6-44CEFFBE8F59}" type="datetimeFigureOut">
              <a:rPr lang="en-US" smtClean="0"/>
              <a:t>10/24/2022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54D44E8-F318-4FA5-B18A-B1B370DDA170}" type="slidenum">
              <a:rPr lang="en-US" smtClean="0"/>
              <a:t>‹#›</a:t>
            </a:fld>
            <a:endParaRPr lang="en-US"/>
          </a:p>
        </p:txBody>
      </p:sp>
      <p:sp>
        <p:nvSpPr>
          <p:cNvPr id="11" name="TextBox 10">
            <a:extLst>
              <a:ext uri="{FF2B5EF4-FFF2-40B4-BE49-F238E27FC236}">
                <a16:creationId xmlns:a16="http://schemas.microsoft.com/office/drawing/2014/main" id="{66D4E961-1361-314F-B789-94775AC8AB02}"/>
              </a:ext>
            </a:extLst>
          </p:cNvPr>
          <p:cNvSpPr txBox="1"/>
          <p:nvPr/>
        </p:nvSpPr>
        <p:spPr>
          <a:xfrm>
            <a:off x="9643096" y="6374462"/>
            <a:ext cx="2327564" cy="369332"/>
          </a:xfrm>
          <a:prstGeom prst="rect">
            <a:avLst/>
          </a:prstGeom>
          <a:noFill/>
        </p:spPr>
        <p:txBody>
          <a:bodyPr wrap="square" rtlCol="0">
            <a:spAutoFit/>
          </a:bodyPr>
          <a:lstStyle/>
          <a:p>
            <a:pPr algn="r"/>
            <a:r>
              <a:rPr lang="en-US" baseline="0" err="1">
                <a:latin typeface="Arial" panose="020B0604020202020204" pitchFamily="34" charset="0"/>
              </a:rPr>
              <a:t>austincc.edu</a:t>
            </a:r>
            <a:endParaRPr lang="en-US" baseline="0">
              <a:latin typeface="Arial" panose="020B0604020202020204" pitchFamily="34" charset="0"/>
            </a:endParaRPr>
          </a:p>
        </p:txBody>
      </p:sp>
    </p:spTree>
    <p:extLst>
      <p:ext uri="{BB962C8B-B14F-4D97-AF65-F5344CB8AC3E}">
        <p14:creationId xmlns:p14="http://schemas.microsoft.com/office/powerpoint/2010/main" val="135575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5" r:id="rId14"/>
    <p:sldLayoutId id="2147483676" r:id="rId15"/>
    <p:sldLayoutId id="2147483677" r:id="rId16"/>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96B66-6A56-410B-8308-970F4D190FA9}"/>
              </a:ext>
            </a:extLst>
          </p:cNvPr>
          <p:cNvSpPr>
            <a:spLocks noGrp="1"/>
          </p:cNvSpPr>
          <p:nvPr>
            <p:ph type="ctrTitle"/>
          </p:nvPr>
        </p:nvSpPr>
        <p:spPr/>
        <p:txBody>
          <a:bodyPr/>
          <a:lstStyle/>
          <a:p>
            <a:pPr algn="ctr"/>
            <a:r>
              <a:rPr lang="en-US"/>
              <a:t>ITNW 1335 Cloud Computing</a:t>
            </a:r>
          </a:p>
        </p:txBody>
      </p:sp>
      <p:sp>
        <p:nvSpPr>
          <p:cNvPr id="3" name="Subtitle 2">
            <a:extLst>
              <a:ext uri="{FF2B5EF4-FFF2-40B4-BE49-F238E27FC236}">
                <a16:creationId xmlns:a16="http://schemas.microsoft.com/office/drawing/2014/main" id="{F74EE5B7-FF71-4194-AD93-ADEBDA28274B}"/>
              </a:ext>
            </a:extLst>
          </p:cNvPr>
          <p:cNvSpPr>
            <a:spLocks noGrp="1"/>
          </p:cNvSpPr>
          <p:nvPr>
            <p:ph type="subTitle" idx="1"/>
          </p:nvPr>
        </p:nvSpPr>
        <p:spPr/>
        <p:txBody>
          <a:bodyPr/>
          <a:lstStyle/>
          <a:p>
            <a:pPr algn="ctr"/>
            <a:r>
              <a:rPr lang="en-US" dirty="0"/>
              <a:t>Chapter 11 – Fundamental Cloud Architectures</a:t>
            </a:r>
          </a:p>
          <a:p>
            <a:pPr algn="ctr"/>
            <a:endParaRPr lang="en-US" dirty="0"/>
          </a:p>
          <a:p>
            <a:endParaRPr lang="en-US" dirty="0"/>
          </a:p>
        </p:txBody>
      </p:sp>
    </p:spTree>
    <p:extLst>
      <p:ext uri="{BB962C8B-B14F-4D97-AF65-F5344CB8AC3E}">
        <p14:creationId xmlns:p14="http://schemas.microsoft.com/office/powerpoint/2010/main" val="2476552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7B1E9-5ADD-46FE-9A5E-2A45E9D66E17}"/>
              </a:ext>
            </a:extLst>
          </p:cNvPr>
          <p:cNvSpPr>
            <a:spLocks noGrp="1"/>
          </p:cNvSpPr>
          <p:nvPr>
            <p:ph type="title"/>
          </p:nvPr>
        </p:nvSpPr>
        <p:spPr/>
        <p:txBody>
          <a:bodyPr>
            <a:normAutofit fontScale="90000"/>
          </a:bodyPr>
          <a:lstStyle/>
          <a:p>
            <a:pPr algn="ctr"/>
            <a:r>
              <a:rPr lang="en-US" dirty="0"/>
              <a:t>11.2. Resource Pooling Architecture</a:t>
            </a:r>
          </a:p>
        </p:txBody>
      </p:sp>
      <p:sp>
        <p:nvSpPr>
          <p:cNvPr id="3" name="Content Placeholder 2">
            <a:extLst>
              <a:ext uri="{FF2B5EF4-FFF2-40B4-BE49-F238E27FC236}">
                <a16:creationId xmlns:a16="http://schemas.microsoft.com/office/drawing/2014/main" id="{B47BA773-2411-4FEC-8B16-658E74E30F34}"/>
              </a:ext>
            </a:extLst>
          </p:cNvPr>
          <p:cNvSpPr>
            <a:spLocks noGrp="1"/>
          </p:cNvSpPr>
          <p:nvPr>
            <p:ph idx="1"/>
          </p:nvPr>
        </p:nvSpPr>
        <p:spPr>
          <a:xfrm>
            <a:off x="259493" y="1075039"/>
            <a:ext cx="5938836" cy="5115693"/>
          </a:xfrm>
        </p:spPr>
        <p:txBody>
          <a:bodyPr>
            <a:normAutofit fontScale="92500" lnSpcReduction="20000"/>
          </a:bodyPr>
          <a:lstStyle/>
          <a:p>
            <a:r>
              <a:rPr lang="en-US" dirty="0"/>
              <a:t>In the </a:t>
            </a:r>
            <a:r>
              <a:rPr lang="en-US" b="1" dirty="0"/>
              <a:t>nested</a:t>
            </a:r>
            <a:r>
              <a:rPr lang="en-US" dirty="0"/>
              <a:t> pool model, larger pools are divided into smaller pools that individually group the same type of IT resources together</a:t>
            </a:r>
          </a:p>
          <a:p>
            <a:r>
              <a:rPr lang="en-US" dirty="0"/>
              <a:t>Nested pools can be used to assign resource pools to different departments or groups in the same cloud consumer organization</a:t>
            </a:r>
          </a:p>
          <a:p>
            <a:r>
              <a:rPr lang="en-US" dirty="0"/>
              <a:t>After resources pools have been defined, multiple instances of IT resources from each pool can be created to provide an in-memory pool of “live” IT resources</a:t>
            </a:r>
          </a:p>
        </p:txBody>
      </p:sp>
      <p:sp>
        <p:nvSpPr>
          <p:cNvPr id="4" name="Footer Placeholder 1">
            <a:extLst>
              <a:ext uri="{FF2B5EF4-FFF2-40B4-BE49-F238E27FC236}">
                <a16:creationId xmlns:a16="http://schemas.microsoft.com/office/drawing/2014/main" id="{F379A979-5ED7-455F-8AB5-F8BCED0D40AF}"/>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93922" name="Picture 2">
            <a:extLst>
              <a:ext uri="{FF2B5EF4-FFF2-40B4-BE49-F238E27FC236}">
                <a16:creationId xmlns:a16="http://schemas.microsoft.com/office/drawing/2014/main" id="{035D99B9-3AB3-40FE-8B3F-A7D1D8CCD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922" y="985514"/>
            <a:ext cx="5555529" cy="4834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93923" name="Text Box 3">
            <a:extLst>
              <a:ext uri="{FF2B5EF4-FFF2-40B4-BE49-F238E27FC236}">
                <a16:creationId xmlns:a16="http://schemas.microsoft.com/office/drawing/2014/main" id="{B2E39B86-E786-4883-8E8F-7FE2DE24F2ED}"/>
              </a:ext>
            </a:extLst>
          </p:cNvPr>
          <p:cNvSpPr txBox="1">
            <a:spLocks noChangeArrowheads="1"/>
          </p:cNvSpPr>
          <p:nvPr/>
        </p:nvSpPr>
        <p:spPr bwMode="auto">
          <a:xfrm>
            <a:off x="6152554" y="5819642"/>
            <a:ext cx="5938836" cy="868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11.4 Nested Pools A.1 and Pool A.2 are comprised of the same IT resources as Pool A, but in different quantities. Nested pools are typically used to provision cloud services that need to be rapidly instantiated using the same type of IT resources with the same configuration settings.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ECE4-5F0E-4D3C-BF7A-0E4701941F71}"/>
              </a:ext>
            </a:extLst>
          </p:cNvPr>
          <p:cNvSpPr>
            <a:spLocks noGrp="1"/>
          </p:cNvSpPr>
          <p:nvPr>
            <p:ph type="title"/>
          </p:nvPr>
        </p:nvSpPr>
        <p:spPr/>
        <p:txBody>
          <a:bodyPr>
            <a:normAutofit fontScale="90000"/>
          </a:bodyPr>
          <a:lstStyle/>
          <a:p>
            <a:r>
              <a:rPr lang="en-US" dirty="0"/>
              <a:t>11.2. Resource Pooling Architecture</a:t>
            </a:r>
          </a:p>
        </p:txBody>
      </p:sp>
      <p:sp>
        <p:nvSpPr>
          <p:cNvPr id="3" name="Content Placeholder 2">
            <a:extLst>
              <a:ext uri="{FF2B5EF4-FFF2-40B4-BE49-F238E27FC236}">
                <a16:creationId xmlns:a16="http://schemas.microsoft.com/office/drawing/2014/main" id="{A546282C-7661-4349-8F11-3332781C1E6A}"/>
              </a:ext>
            </a:extLst>
          </p:cNvPr>
          <p:cNvSpPr>
            <a:spLocks noGrp="1"/>
          </p:cNvSpPr>
          <p:nvPr>
            <p:ph idx="1"/>
          </p:nvPr>
        </p:nvSpPr>
        <p:spPr/>
        <p:txBody>
          <a:bodyPr>
            <a:normAutofit fontScale="92500" lnSpcReduction="10000"/>
          </a:bodyPr>
          <a:lstStyle/>
          <a:p>
            <a:r>
              <a:rPr lang="en-US" dirty="0"/>
              <a:t>Other Resource pooling mechanisms are:</a:t>
            </a:r>
          </a:p>
          <a:p>
            <a:pPr lvl="1"/>
            <a:r>
              <a:rPr lang="en-US" b="1" dirty="0"/>
              <a:t>Audit Monitor </a:t>
            </a:r>
            <a:r>
              <a:rPr lang="en-US" dirty="0"/>
              <a:t>– This mechanism monitors resource pool usage to ensure compliance with privacy and regulation requirements, especially when pools contain cloud storage devices or data loaded into memory.</a:t>
            </a:r>
          </a:p>
          <a:p>
            <a:pPr lvl="1"/>
            <a:r>
              <a:rPr lang="en-US" b="1" dirty="0"/>
              <a:t>Cloud Usage Monitor </a:t>
            </a:r>
            <a:r>
              <a:rPr lang="en-US" dirty="0"/>
              <a:t>– Various cloud usage monitors are involved in the runtime tracking and synchronization that are required by the pooled IT resources and any underlying management systems.</a:t>
            </a:r>
          </a:p>
          <a:p>
            <a:pPr lvl="1"/>
            <a:r>
              <a:rPr lang="en-US" b="1" dirty="0"/>
              <a:t>Hypervisor</a:t>
            </a:r>
            <a:r>
              <a:rPr lang="en-US" dirty="0"/>
              <a:t> – The hypervisor mechanism is responsible for providing virtual servers with access to resource pools, in addition to hosting the virtual servers and sometimes the resource pools themselves.</a:t>
            </a:r>
          </a:p>
          <a:p>
            <a:pPr lvl="1"/>
            <a:r>
              <a:rPr lang="en-US" b="1" dirty="0"/>
              <a:t>Logical Network Perimeter </a:t>
            </a:r>
            <a:r>
              <a:rPr lang="en-US" dirty="0"/>
              <a:t>– The logical network perimeter is used to logically organize and isolate resource pools.</a:t>
            </a:r>
          </a:p>
        </p:txBody>
      </p:sp>
    </p:spTree>
    <p:extLst>
      <p:ext uri="{BB962C8B-B14F-4D97-AF65-F5344CB8AC3E}">
        <p14:creationId xmlns:p14="http://schemas.microsoft.com/office/powerpoint/2010/main" val="1258518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ECE4-5F0E-4D3C-BF7A-0E4701941F71}"/>
              </a:ext>
            </a:extLst>
          </p:cNvPr>
          <p:cNvSpPr>
            <a:spLocks noGrp="1"/>
          </p:cNvSpPr>
          <p:nvPr>
            <p:ph type="title"/>
          </p:nvPr>
        </p:nvSpPr>
        <p:spPr/>
        <p:txBody>
          <a:bodyPr>
            <a:normAutofit fontScale="90000"/>
          </a:bodyPr>
          <a:lstStyle/>
          <a:p>
            <a:r>
              <a:rPr lang="en-US" dirty="0"/>
              <a:t>11.2. Resource Pooling Architecture</a:t>
            </a:r>
          </a:p>
        </p:txBody>
      </p:sp>
      <p:sp>
        <p:nvSpPr>
          <p:cNvPr id="3" name="Content Placeholder 2">
            <a:extLst>
              <a:ext uri="{FF2B5EF4-FFF2-40B4-BE49-F238E27FC236}">
                <a16:creationId xmlns:a16="http://schemas.microsoft.com/office/drawing/2014/main" id="{A546282C-7661-4349-8F11-3332781C1E6A}"/>
              </a:ext>
            </a:extLst>
          </p:cNvPr>
          <p:cNvSpPr>
            <a:spLocks noGrp="1"/>
          </p:cNvSpPr>
          <p:nvPr>
            <p:ph idx="1"/>
          </p:nvPr>
        </p:nvSpPr>
        <p:spPr/>
        <p:txBody>
          <a:bodyPr>
            <a:normAutofit fontScale="92500"/>
          </a:bodyPr>
          <a:lstStyle/>
          <a:p>
            <a:r>
              <a:rPr lang="en-US" dirty="0"/>
              <a:t>Other Resource pooling mechanisms (</a:t>
            </a:r>
            <a:r>
              <a:rPr lang="en-US" dirty="0" err="1"/>
              <a:t>cont</a:t>
            </a:r>
            <a:r>
              <a:rPr lang="en-US" dirty="0"/>
              <a:t>):</a:t>
            </a:r>
          </a:p>
          <a:p>
            <a:pPr lvl="1"/>
            <a:r>
              <a:rPr lang="en-US" b="1" dirty="0"/>
              <a:t>Pay-Per-Use Monitor </a:t>
            </a:r>
            <a:r>
              <a:rPr lang="en-US" dirty="0"/>
              <a:t>– The pay-per-use monitor collects usage and billing information on how individual cloud consumers are allocated and use IT resources from various pools.</a:t>
            </a:r>
          </a:p>
          <a:p>
            <a:pPr lvl="1"/>
            <a:r>
              <a:rPr lang="en-US" b="1" dirty="0"/>
              <a:t>Remote Administration System </a:t>
            </a:r>
            <a:r>
              <a:rPr lang="en-US" dirty="0"/>
              <a:t>– This mechanism is commonly used to interface with backend systems and programs in order to provide resource pool administration features via a front-end portal.</a:t>
            </a:r>
          </a:p>
          <a:p>
            <a:pPr lvl="1"/>
            <a:r>
              <a:rPr lang="en-US" b="1" dirty="0"/>
              <a:t>Resource Management System </a:t>
            </a:r>
            <a:r>
              <a:rPr lang="en-US" dirty="0"/>
              <a:t>– The resource management system mechanism supplies cloud consumers with the tools and permission management options for administering resource pools.</a:t>
            </a:r>
          </a:p>
          <a:p>
            <a:pPr lvl="1"/>
            <a:r>
              <a:rPr lang="en-US" b="1" dirty="0"/>
              <a:t>Resource Replication</a:t>
            </a:r>
            <a:r>
              <a:rPr lang="en-US" dirty="0"/>
              <a:t> – This mechanism is used to generate new instances of IT resources for resource pools.</a:t>
            </a:r>
          </a:p>
          <a:p>
            <a:pPr lvl="1"/>
            <a:endParaRPr lang="en-US" dirty="0"/>
          </a:p>
          <a:p>
            <a:pPr lvl="1"/>
            <a:endParaRPr lang="en-US" dirty="0"/>
          </a:p>
        </p:txBody>
      </p:sp>
    </p:spTree>
    <p:extLst>
      <p:ext uri="{BB962C8B-B14F-4D97-AF65-F5344CB8AC3E}">
        <p14:creationId xmlns:p14="http://schemas.microsoft.com/office/powerpoint/2010/main" val="185449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98632-0332-4DF3-A6AB-9D0B969D08FE}"/>
              </a:ext>
            </a:extLst>
          </p:cNvPr>
          <p:cNvSpPr>
            <a:spLocks noGrp="1"/>
          </p:cNvSpPr>
          <p:nvPr>
            <p:ph type="title"/>
          </p:nvPr>
        </p:nvSpPr>
        <p:spPr/>
        <p:txBody>
          <a:bodyPr>
            <a:normAutofit fontScale="90000"/>
          </a:bodyPr>
          <a:lstStyle/>
          <a:p>
            <a:pPr algn="ctr"/>
            <a:r>
              <a:rPr lang="en-US" dirty="0"/>
              <a:t>11.3. Dynamic Scalability Architecture</a:t>
            </a:r>
          </a:p>
        </p:txBody>
      </p:sp>
      <p:sp>
        <p:nvSpPr>
          <p:cNvPr id="3" name="Content Placeholder 2">
            <a:extLst>
              <a:ext uri="{FF2B5EF4-FFF2-40B4-BE49-F238E27FC236}">
                <a16:creationId xmlns:a16="http://schemas.microsoft.com/office/drawing/2014/main" id="{18B9057B-AFE0-4A4C-9C6D-8CFB7252E987}"/>
              </a:ext>
            </a:extLst>
          </p:cNvPr>
          <p:cNvSpPr>
            <a:spLocks noGrp="1"/>
          </p:cNvSpPr>
          <p:nvPr>
            <p:ph idx="1"/>
          </p:nvPr>
        </p:nvSpPr>
        <p:spPr>
          <a:xfrm>
            <a:off x="259492" y="1075039"/>
            <a:ext cx="11652421" cy="5361856"/>
          </a:xfrm>
        </p:spPr>
        <p:txBody>
          <a:bodyPr>
            <a:normAutofit lnSpcReduction="10000"/>
          </a:bodyPr>
          <a:lstStyle/>
          <a:p>
            <a:r>
              <a:rPr lang="en-US" dirty="0"/>
              <a:t>The </a:t>
            </a:r>
            <a:r>
              <a:rPr lang="en-US" b="1" i="1" dirty="0"/>
              <a:t>dynamic scalability architecture </a:t>
            </a:r>
            <a:r>
              <a:rPr lang="en-US" dirty="0"/>
              <a:t>is an architectural model based on a system of predefined scaling conditions that trigger the dynamic allocation of IT resources from resource pools</a:t>
            </a:r>
          </a:p>
          <a:p>
            <a:r>
              <a:rPr lang="en-US" dirty="0"/>
              <a:t>Dynamic allocation enables variable utilization as dictated by usage demand fluctuations, since unnecessary IT resources are efficiently reclaimed without requiring manual interaction</a:t>
            </a:r>
          </a:p>
          <a:p>
            <a:r>
              <a:rPr lang="en-US" dirty="0"/>
              <a:t>The automated scaling listener is configured with workload thresholds that dictate when new IT resources need to be added to the workload processing.</a:t>
            </a:r>
          </a:p>
          <a:p>
            <a:pPr lvl="1"/>
            <a:r>
              <a:rPr lang="en-US" dirty="0"/>
              <a:t>ALS can be provided with logic that determines how many additional IT resources can be dynamically provided, based on the terms of a given cloud consumer’s provisioning contract</a:t>
            </a:r>
          </a:p>
        </p:txBody>
      </p:sp>
    </p:spTree>
    <p:extLst>
      <p:ext uri="{BB962C8B-B14F-4D97-AF65-F5344CB8AC3E}">
        <p14:creationId xmlns:p14="http://schemas.microsoft.com/office/powerpoint/2010/main" val="2917258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98632-0332-4DF3-A6AB-9D0B969D08FE}"/>
              </a:ext>
            </a:extLst>
          </p:cNvPr>
          <p:cNvSpPr>
            <a:spLocks noGrp="1"/>
          </p:cNvSpPr>
          <p:nvPr>
            <p:ph type="title"/>
          </p:nvPr>
        </p:nvSpPr>
        <p:spPr/>
        <p:txBody>
          <a:bodyPr>
            <a:normAutofit fontScale="90000"/>
          </a:bodyPr>
          <a:lstStyle/>
          <a:p>
            <a:pPr algn="ctr"/>
            <a:r>
              <a:rPr lang="en-US" dirty="0"/>
              <a:t>11.3. Dynamic Scalability Architecture</a:t>
            </a:r>
          </a:p>
        </p:txBody>
      </p:sp>
      <p:sp>
        <p:nvSpPr>
          <p:cNvPr id="3" name="Content Placeholder 2">
            <a:extLst>
              <a:ext uri="{FF2B5EF4-FFF2-40B4-BE49-F238E27FC236}">
                <a16:creationId xmlns:a16="http://schemas.microsoft.com/office/drawing/2014/main" id="{18B9057B-AFE0-4A4C-9C6D-8CFB7252E987}"/>
              </a:ext>
            </a:extLst>
          </p:cNvPr>
          <p:cNvSpPr>
            <a:spLocks noGrp="1"/>
          </p:cNvSpPr>
          <p:nvPr>
            <p:ph idx="1"/>
          </p:nvPr>
        </p:nvSpPr>
        <p:spPr>
          <a:xfrm>
            <a:off x="259492" y="1075039"/>
            <a:ext cx="11652421" cy="5449166"/>
          </a:xfrm>
        </p:spPr>
        <p:txBody>
          <a:bodyPr>
            <a:normAutofit fontScale="92500"/>
          </a:bodyPr>
          <a:lstStyle/>
          <a:p>
            <a:r>
              <a:rPr lang="en-US" dirty="0"/>
              <a:t>Dynamic scaling type:</a:t>
            </a:r>
          </a:p>
          <a:p>
            <a:pPr lvl="1"/>
            <a:r>
              <a:rPr lang="en-US" b="1" dirty="0"/>
              <a:t>Dynamic Horizontal Scaling </a:t>
            </a:r>
            <a:r>
              <a:rPr lang="en-US" dirty="0"/>
              <a:t>– IT resource instances are scaled out and in to handle fluctuating workloads. The automatic scaling listener monitors requests and signals resource replication to initiate IT resource duplication, as per requirements and permissions.</a:t>
            </a:r>
          </a:p>
          <a:p>
            <a:pPr lvl="1"/>
            <a:r>
              <a:rPr lang="en-US" b="1" dirty="0"/>
              <a:t>Dynamic Vertical Scaling </a:t>
            </a:r>
            <a:r>
              <a:rPr lang="en-US" dirty="0"/>
              <a:t>– IT resource instances are scaled up and down when there is a need to adjust the processing capacity of a single IT resource. For example, a virtual server that is being overloaded can have its memory dynamically increased or it may have a processing core added.</a:t>
            </a:r>
          </a:p>
          <a:p>
            <a:pPr lvl="1"/>
            <a:r>
              <a:rPr lang="en-US" b="1" dirty="0"/>
              <a:t>Dynamic Relocation </a:t>
            </a:r>
            <a:r>
              <a:rPr lang="en-US" dirty="0"/>
              <a:t>– The IT resource is relocated to a host with more capacity. For example, a database may need to be moved from a tape-based SAN storage device with 4 GB per second I/O capacity to another disk-based SAN storage device with 8 GB per second I/O capacity.</a:t>
            </a:r>
          </a:p>
        </p:txBody>
      </p:sp>
    </p:spTree>
    <p:extLst>
      <p:ext uri="{BB962C8B-B14F-4D97-AF65-F5344CB8AC3E}">
        <p14:creationId xmlns:p14="http://schemas.microsoft.com/office/powerpoint/2010/main" val="2196984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5221-5581-499B-A20C-E664001CD350}"/>
              </a:ext>
            </a:extLst>
          </p:cNvPr>
          <p:cNvSpPr>
            <a:spLocks noGrp="1"/>
          </p:cNvSpPr>
          <p:nvPr>
            <p:ph type="title"/>
          </p:nvPr>
        </p:nvSpPr>
        <p:spPr/>
        <p:txBody>
          <a:bodyPr>
            <a:normAutofit fontScale="90000"/>
          </a:bodyPr>
          <a:lstStyle/>
          <a:p>
            <a:pPr algn="ctr"/>
            <a:r>
              <a:rPr lang="en-US" dirty="0"/>
              <a:t>11.3. Dynamic Scalability Architecture</a:t>
            </a:r>
          </a:p>
        </p:txBody>
      </p:sp>
      <p:sp>
        <p:nvSpPr>
          <p:cNvPr id="3" name="Content Placeholder 2">
            <a:extLst>
              <a:ext uri="{FF2B5EF4-FFF2-40B4-BE49-F238E27FC236}">
                <a16:creationId xmlns:a16="http://schemas.microsoft.com/office/drawing/2014/main" id="{5D9BEEDE-1051-4E03-9AD8-7AE2AA5B5F4C}"/>
              </a:ext>
            </a:extLst>
          </p:cNvPr>
          <p:cNvSpPr>
            <a:spLocks noGrp="1"/>
          </p:cNvSpPr>
          <p:nvPr>
            <p:ph idx="1"/>
          </p:nvPr>
        </p:nvSpPr>
        <p:spPr>
          <a:xfrm>
            <a:off x="259493" y="1075039"/>
            <a:ext cx="11450154" cy="1676395"/>
          </a:xfrm>
        </p:spPr>
        <p:txBody>
          <a:bodyPr>
            <a:normAutofit lnSpcReduction="10000"/>
          </a:bodyPr>
          <a:lstStyle/>
          <a:p>
            <a:r>
              <a:rPr lang="en-US" altLang="en-US" sz="2800" dirty="0"/>
              <a:t>Cloud service consumers are sending requests to a cloud service (1)</a:t>
            </a:r>
          </a:p>
          <a:p>
            <a:r>
              <a:rPr lang="en-US" altLang="en-US" sz="2800" dirty="0"/>
              <a:t>The automated scaling listener monitors the cloud service to determine if predefined capacity thresholds are being exceeded (2).</a:t>
            </a:r>
          </a:p>
        </p:txBody>
      </p:sp>
      <p:sp>
        <p:nvSpPr>
          <p:cNvPr id="4" name="Footer Placeholder 1">
            <a:extLst>
              <a:ext uri="{FF2B5EF4-FFF2-40B4-BE49-F238E27FC236}">
                <a16:creationId xmlns:a16="http://schemas.microsoft.com/office/drawing/2014/main" id="{FCD59405-CAF1-4735-82C2-C16D88A06464}"/>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95970" name="Picture 2">
            <a:extLst>
              <a:ext uri="{FF2B5EF4-FFF2-40B4-BE49-F238E27FC236}">
                <a16:creationId xmlns:a16="http://schemas.microsoft.com/office/drawing/2014/main" id="{C89910D2-9574-4880-A8B1-7AC0653627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0122" y="2830913"/>
            <a:ext cx="6788506" cy="3530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95971" name="Text Box 3">
            <a:extLst>
              <a:ext uri="{FF2B5EF4-FFF2-40B4-BE49-F238E27FC236}">
                <a16:creationId xmlns:a16="http://schemas.microsoft.com/office/drawing/2014/main" id="{AF774C1D-B702-4DEA-895D-716D11ADF243}"/>
              </a:ext>
            </a:extLst>
          </p:cNvPr>
          <p:cNvSpPr txBox="1">
            <a:spLocks noChangeArrowheads="1"/>
          </p:cNvSpPr>
          <p:nvPr/>
        </p:nvSpPr>
        <p:spPr bwMode="auto">
          <a:xfrm>
            <a:off x="6218922" y="6441195"/>
            <a:ext cx="1205549"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11.5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815B5-5E7A-4F34-BCF3-218C31004CBF}"/>
              </a:ext>
            </a:extLst>
          </p:cNvPr>
          <p:cNvSpPr>
            <a:spLocks noGrp="1"/>
          </p:cNvSpPr>
          <p:nvPr>
            <p:ph type="title"/>
          </p:nvPr>
        </p:nvSpPr>
        <p:spPr/>
        <p:txBody>
          <a:bodyPr>
            <a:normAutofit fontScale="90000"/>
          </a:bodyPr>
          <a:lstStyle/>
          <a:p>
            <a:r>
              <a:rPr lang="en-US" dirty="0"/>
              <a:t>11.3. Dynamic Scalability Architecture</a:t>
            </a:r>
          </a:p>
        </p:txBody>
      </p:sp>
      <p:sp>
        <p:nvSpPr>
          <p:cNvPr id="3" name="Content Placeholder 2">
            <a:extLst>
              <a:ext uri="{FF2B5EF4-FFF2-40B4-BE49-F238E27FC236}">
                <a16:creationId xmlns:a16="http://schemas.microsoft.com/office/drawing/2014/main" id="{C32F2E3E-B1DE-491D-9E91-D89A023B679E}"/>
              </a:ext>
            </a:extLst>
          </p:cNvPr>
          <p:cNvSpPr>
            <a:spLocks noGrp="1"/>
          </p:cNvSpPr>
          <p:nvPr>
            <p:ph idx="1"/>
          </p:nvPr>
        </p:nvSpPr>
        <p:spPr>
          <a:xfrm>
            <a:off x="111192" y="902779"/>
            <a:ext cx="5385936" cy="5387985"/>
          </a:xfrm>
        </p:spPr>
        <p:txBody>
          <a:bodyPr>
            <a:normAutofit fontScale="85000" lnSpcReduction="10000"/>
          </a:bodyPr>
          <a:lstStyle/>
          <a:p>
            <a:r>
              <a:rPr lang="en-US" altLang="en-US" sz="2800" dirty="0"/>
              <a:t>The number of requests coming from cloud service consumers increases (3)</a:t>
            </a:r>
          </a:p>
          <a:p>
            <a:r>
              <a:rPr lang="en-US" altLang="en-US" sz="2800" dirty="0"/>
              <a:t>The workload exceeds the performance thresholds. The automated scaling listener determines the next course of action based on a predefined scaling policy (4)</a:t>
            </a:r>
          </a:p>
          <a:p>
            <a:r>
              <a:rPr lang="en-US" altLang="en-US" sz="2800" dirty="0"/>
              <a:t>If the cloud service implementation is deemed eligible for additional scaling, the automated scaling listener initiates the scaling process (5).</a:t>
            </a:r>
            <a:endParaRPr lang="en-US" dirty="0"/>
          </a:p>
        </p:txBody>
      </p:sp>
      <p:sp>
        <p:nvSpPr>
          <p:cNvPr id="4" name="Footer Placeholder 1">
            <a:extLst>
              <a:ext uri="{FF2B5EF4-FFF2-40B4-BE49-F238E27FC236}">
                <a16:creationId xmlns:a16="http://schemas.microsoft.com/office/drawing/2014/main" id="{3EB9C9AD-C074-4034-A28A-452E5D1973F0}"/>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98018" name="Picture 2">
            <a:extLst>
              <a:ext uri="{FF2B5EF4-FFF2-40B4-BE49-F238E27FC236}">
                <a16:creationId xmlns:a16="http://schemas.microsoft.com/office/drawing/2014/main" id="{495E3290-B328-4C0B-9D67-7189FA3ED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128" y="1668358"/>
            <a:ext cx="6583680" cy="4215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98019" name="Text Box 3">
            <a:extLst>
              <a:ext uri="{FF2B5EF4-FFF2-40B4-BE49-F238E27FC236}">
                <a16:creationId xmlns:a16="http://schemas.microsoft.com/office/drawing/2014/main" id="{8CD4E5BE-8CCE-4F50-8F58-467243881B96}"/>
              </a:ext>
            </a:extLst>
          </p:cNvPr>
          <p:cNvSpPr txBox="1">
            <a:spLocks noChangeArrowheads="1"/>
          </p:cNvSpPr>
          <p:nvPr/>
        </p:nvSpPr>
        <p:spPr bwMode="auto">
          <a:xfrm>
            <a:off x="8289758" y="6290764"/>
            <a:ext cx="1903381"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11.6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0A94-5CBF-4218-9FE2-0E75AA34B176}"/>
              </a:ext>
            </a:extLst>
          </p:cNvPr>
          <p:cNvSpPr>
            <a:spLocks noGrp="1"/>
          </p:cNvSpPr>
          <p:nvPr>
            <p:ph type="title"/>
          </p:nvPr>
        </p:nvSpPr>
        <p:spPr/>
        <p:txBody>
          <a:bodyPr>
            <a:normAutofit fontScale="90000"/>
          </a:bodyPr>
          <a:lstStyle/>
          <a:p>
            <a:r>
              <a:rPr lang="en-US" dirty="0"/>
              <a:t>11.3. Dynamic Scalability Architecture</a:t>
            </a:r>
          </a:p>
        </p:txBody>
      </p:sp>
      <p:sp>
        <p:nvSpPr>
          <p:cNvPr id="3" name="Content Placeholder 2">
            <a:extLst>
              <a:ext uri="{FF2B5EF4-FFF2-40B4-BE49-F238E27FC236}">
                <a16:creationId xmlns:a16="http://schemas.microsoft.com/office/drawing/2014/main" id="{9C68AB13-3E18-48B1-ABEF-D43A374B92C6}"/>
              </a:ext>
            </a:extLst>
          </p:cNvPr>
          <p:cNvSpPr>
            <a:spLocks noGrp="1"/>
          </p:cNvSpPr>
          <p:nvPr>
            <p:ph idx="1"/>
          </p:nvPr>
        </p:nvSpPr>
        <p:spPr>
          <a:xfrm>
            <a:off x="259493" y="1075039"/>
            <a:ext cx="11784118" cy="2353961"/>
          </a:xfrm>
        </p:spPr>
        <p:txBody>
          <a:bodyPr>
            <a:normAutofit fontScale="92500" lnSpcReduction="20000"/>
          </a:bodyPr>
          <a:lstStyle/>
          <a:p>
            <a:r>
              <a:rPr lang="en-US" altLang="en-US" sz="2800" dirty="0"/>
              <a:t>The automated scaling listener sends a signal to the resource replication mechanism (6)</a:t>
            </a:r>
          </a:p>
          <a:p>
            <a:r>
              <a:rPr lang="en-US" altLang="en-US" sz="2800" dirty="0"/>
              <a:t>which creates more instances of the cloud service (7)</a:t>
            </a:r>
          </a:p>
          <a:p>
            <a:r>
              <a:rPr lang="en-US" altLang="en-US" sz="2800" dirty="0"/>
              <a:t>Now that the increased workload has been accommodated, the automated scaling listener resumes monitoring and detracting and adding IT resources, as required (8).</a:t>
            </a:r>
          </a:p>
          <a:p>
            <a:endParaRPr lang="en-US" dirty="0"/>
          </a:p>
        </p:txBody>
      </p:sp>
      <p:sp>
        <p:nvSpPr>
          <p:cNvPr id="4" name="Footer Placeholder 1">
            <a:extLst>
              <a:ext uri="{FF2B5EF4-FFF2-40B4-BE49-F238E27FC236}">
                <a16:creationId xmlns:a16="http://schemas.microsoft.com/office/drawing/2014/main" id="{D62181CF-A3E5-4A58-8439-FD75B317CD9B}"/>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600066" name="Picture 2">
            <a:extLst>
              <a:ext uri="{FF2B5EF4-FFF2-40B4-BE49-F238E27FC236}">
                <a16:creationId xmlns:a16="http://schemas.microsoft.com/office/drawing/2014/main" id="{8B89C427-9948-4BD2-B194-15F06C1DD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168" y="3392449"/>
            <a:ext cx="6144768" cy="3089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00067" name="Text Box 3">
            <a:extLst>
              <a:ext uri="{FF2B5EF4-FFF2-40B4-BE49-F238E27FC236}">
                <a16:creationId xmlns:a16="http://schemas.microsoft.com/office/drawing/2014/main" id="{E412FF19-8E80-415C-8F7A-2E26330A6908}"/>
              </a:ext>
            </a:extLst>
          </p:cNvPr>
          <p:cNvSpPr txBox="1">
            <a:spLocks noChangeArrowheads="1"/>
          </p:cNvSpPr>
          <p:nvPr/>
        </p:nvSpPr>
        <p:spPr bwMode="auto">
          <a:xfrm>
            <a:off x="5700146" y="6481902"/>
            <a:ext cx="902811"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dirty="0"/>
              <a:t>Figure 11.7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17595-D8AF-4759-8FDA-1CC448CC5D60}"/>
              </a:ext>
            </a:extLst>
          </p:cNvPr>
          <p:cNvSpPr>
            <a:spLocks noGrp="1"/>
          </p:cNvSpPr>
          <p:nvPr>
            <p:ph type="title"/>
          </p:nvPr>
        </p:nvSpPr>
        <p:spPr/>
        <p:txBody>
          <a:bodyPr>
            <a:normAutofit fontScale="90000"/>
          </a:bodyPr>
          <a:lstStyle/>
          <a:p>
            <a:pPr algn="ctr"/>
            <a:r>
              <a:rPr lang="en-US" dirty="0"/>
              <a:t>11.3. Dynamic Scalability Architecture</a:t>
            </a:r>
          </a:p>
        </p:txBody>
      </p:sp>
      <p:sp>
        <p:nvSpPr>
          <p:cNvPr id="3" name="Content Placeholder 2">
            <a:extLst>
              <a:ext uri="{FF2B5EF4-FFF2-40B4-BE49-F238E27FC236}">
                <a16:creationId xmlns:a16="http://schemas.microsoft.com/office/drawing/2014/main" id="{A0C8143F-3575-4ED7-89EF-89CD3ED8CAA2}"/>
              </a:ext>
            </a:extLst>
          </p:cNvPr>
          <p:cNvSpPr>
            <a:spLocks noGrp="1"/>
          </p:cNvSpPr>
          <p:nvPr>
            <p:ph idx="1"/>
          </p:nvPr>
        </p:nvSpPr>
        <p:spPr/>
        <p:txBody>
          <a:bodyPr>
            <a:normAutofit fontScale="92500"/>
          </a:bodyPr>
          <a:lstStyle/>
          <a:p>
            <a:r>
              <a:rPr lang="en-US" dirty="0"/>
              <a:t>The dynamic scalability architecture can be applied to a range of IT resources, including virtual servers and cloud storage devices</a:t>
            </a:r>
          </a:p>
          <a:p>
            <a:r>
              <a:rPr lang="en-US" dirty="0"/>
              <a:t>Besides the core automated scaling listener and resource replication mechanisms, the following mechanisms can also be used in this form of cloud architecture:</a:t>
            </a:r>
          </a:p>
          <a:p>
            <a:pPr lvl="1"/>
            <a:r>
              <a:rPr lang="en-US" b="1" i="1" dirty="0"/>
              <a:t>Cloud Usage Monitor </a:t>
            </a:r>
            <a:r>
              <a:rPr lang="en-US" dirty="0"/>
              <a:t>– Specialized cloud usage monitors can track runtime usage in response to dynamic fluctuations caused by this architecture.</a:t>
            </a:r>
          </a:p>
          <a:p>
            <a:pPr lvl="1"/>
            <a:r>
              <a:rPr lang="en-US" b="1" i="1" dirty="0"/>
              <a:t>Hypervisor</a:t>
            </a:r>
            <a:r>
              <a:rPr lang="en-US" dirty="0"/>
              <a:t> – The hypervisor is invoked by a dynamic scalability system to create or remove virtual server instances, or to be scaled itself.</a:t>
            </a:r>
          </a:p>
          <a:p>
            <a:pPr lvl="1"/>
            <a:r>
              <a:rPr lang="en-US" b="1" i="1" dirty="0"/>
              <a:t>Pay-Per-Use Monitor </a:t>
            </a:r>
            <a:r>
              <a:rPr lang="en-US" dirty="0"/>
              <a:t>– The pay-per-use monitor is engaged to collect usage cost information in response to the scaling of IT resources.</a:t>
            </a:r>
          </a:p>
        </p:txBody>
      </p:sp>
    </p:spTree>
    <p:extLst>
      <p:ext uri="{BB962C8B-B14F-4D97-AF65-F5344CB8AC3E}">
        <p14:creationId xmlns:p14="http://schemas.microsoft.com/office/powerpoint/2010/main" val="3380689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3AB6A-122D-4473-AD71-32D7EF1D06B6}"/>
              </a:ext>
            </a:extLst>
          </p:cNvPr>
          <p:cNvSpPr>
            <a:spLocks noGrp="1"/>
          </p:cNvSpPr>
          <p:nvPr>
            <p:ph type="title"/>
          </p:nvPr>
        </p:nvSpPr>
        <p:spPr/>
        <p:txBody>
          <a:bodyPr>
            <a:normAutofit fontScale="90000"/>
          </a:bodyPr>
          <a:lstStyle/>
          <a:p>
            <a:r>
              <a:rPr lang="en-US" dirty="0"/>
              <a:t>11.4. Elastic Resource Capacity Architecture</a:t>
            </a:r>
          </a:p>
        </p:txBody>
      </p:sp>
      <p:sp>
        <p:nvSpPr>
          <p:cNvPr id="3" name="Content Placeholder 2">
            <a:extLst>
              <a:ext uri="{FF2B5EF4-FFF2-40B4-BE49-F238E27FC236}">
                <a16:creationId xmlns:a16="http://schemas.microsoft.com/office/drawing/2014/main" id="{E9E2D29F-84DA-4BC7-A3FA-8D25B64DFD51}"/>
              </a:ext>
            </a:extLst>
          </p:cNvPr>
          <p:cNvSpPr>
            <a:spLocks noGrp="1"/>
          </p:cNvSpPr>
          <p:nvPr>
            <p:ph idx="1"/>
          </p:nvPr>
        </p:nvSpPr>
        <p:spPr/>
        <p:txBody>
          <a:bodyPr>
            <a:normAutofit fontScale="85000" lnSpcReduction="20000"/>
          </a:bodyPr>
          <a:lstStyle/>
          <a:p>
            <a:r>
              <a:rPr lang="en-US" dirty="0"/>
              <a:t>The elastic resource capacity architecture is primarily related to the dynamic provisioning of virtual servers, using a system that allocates and reclaims CPUs and RAM in immediate response to the fluctuating processing requirements of hosted IT resources</a:t>
            </a:r>
          </a:p>
          <a:p>
            <a:r>
              <a:rPr lang="en-US" dirty="0"/>
              <a:t>Resource pools are used by scaling technology that interacts with the hypervisor and/or VIM to retrieve and return CPU and RAM resources at runtime. </a:t>
            </a:r>
          </a:p>
          <a:p>
            <a:r>
              <a:rPr lang="en-US" dirty="0"/>
              <a:t>The runtime processing of the virtual server is monitored so that additional processing power can be leveraged from the resource pool via dynamic allocation, before capacity thresholds are met.</a:t>
            </a:r>
          </a:p>
          <a:p>
            <a:r>
              <a:rPr lang="en-US" dirty="0"/>
              <a:t>The virtual server and its hosted applications and IT resources are vertically scaled in response</a:t>
            </a:r>
          </a:p>
          <a:p>
            <a:r>
              <a:rPr lang="en-US" dirty="0"/>
              <a:t>Virtual servers that participate in elastic resource allocation systems may require rebooting in order for the dynamic resource allocation to take effect.</a:t>
            </a:r>
          </a:p>
        </p:txBody>
      </p:sp>
    </p:spTree>
    <p:extLst>
      <p:ext uri="{BB962C8B-B14F-4D97-AF65-F5344CB8AC3E}">
        <p14:creationId xmlns:p14="http://schemas.microsoft.com/office/powerpoint/2010/main" val="3461393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F9A4C-3CD6-8AC3-19B6-B02924238D9B}"/>
              </a:ext>
            </a:extLst>
          </p:cNvPr>
          <p:cNvSpPr>
            <a:spLocks noGrp="1"/>
          </p:cNvSpPr>
          <p:nvPr>
            <p:ph type="title"/>
          </p:nvPr>
        </p:nvSpPr>
        <p:spPr/>
        <p:txBody>
          <a:bodyPr>
            <a:normAutofit fontScale="90000"/>
          </a:bodyPr>
          <a:lstStyle/>
          <a:p>
            <a:pPr algn="ctr"/>
            <a:r>
              <a:rPr lang="en-US" dirty="0"/>
              <a:t>Fundamental Cloud Architectures</a:t>
            </a:r>
          </a:p>
        </p:txBody>
      </p:sp>
      <p:sp>
        <p:nvSpPr>
          <p:cNvPr id="3" name="Content Placeholder 2">
            <a:extLst>
              <a:ext uri="{FF2B5EF4-FFF2-40B4-BE49-F238E27FC236}">
                <a16:creationId xmlns:a16="http://schemas.microsoft.com/office/drawing/2014/main" id="{55412756-2192-268C-3EA3-004118252EFC}"/>
              </a:ext>
            </a:extLst>
          </p:cNvPr>
          <p:cNvSpPr>
            <a:spLocks noGrp="1"/>
          </p:cNvSpPr>
          <p:nvPr>
            <p:ph idx="1"/>
          </p:nvPr>
        </p:nvSpPr>
        <p:spPr>
          <a:xfrm>
            <a:off x="259492" y="1075039"/>
            <a:ext cx="11652421" cy="5290250"/>
          </a:xfrm>
        </p:spPr>
        <p:txBody>
          <a:bodyPr>
            <a:normAutofit fontScale="77500" lnSpcReduction="20000"/>
          </a:bodyPr>
          <a:lstStyle/>
          <a:p>
            <a:r>
              <a:rPr lang="en-US" dirty="0"/>
              <a:t>This chapter introduces and describes several of the more common foundational cloud architectural models, each exemplifying a common usage and characteristic of contemporary cloud-based environments</a:t>
            </a:r>
          </a:p>
          <a:p>
            <a:r>
              <a:rPr lang="en-US" dirty="0"/>
              <a:t>The involvement and importance of different combinations of cloud computing mechanisms in relation to these architectures are explored</a:t>
            </a:r>
          </a:p>
          <a:p>
            <a:r>
              <a:rPr lang="en-US" dirty="0"/>
              <a:t>They include:</a:t>
            </a:r>
          </a:p>
          <a:p>
            <a:pPr lvl="1"/>
            <a:r>
              <a:rPr lang="en-US" dirty="0"/>
              <a:t>Workload Distribution Architecture</a:t>
            </a:r>
          </a:p>
          <a:p>
            <a:pPr lvl="1"/>
            <a:r>
              <a:rPr lang="en-US" dirty="0"/>
              <a:t>Resource Pooling Architecture</a:t>
            </a:r>
          </a:p>
          <a:p>
            <a:pPr lvl="1"/>
            <a:r>
              <a:rPr lang="en-US" dirty="0"/>
              <a:t>Dynamic Scalability Architecture</a:t>
            </a:r>
          </a:p>
          <a:p>
            <a:pPr lvl="1"/>
            <a:r>
              <a:rPr lang="en-US" dirty="0"/>
              <a:t>Elastic Resource Capacity Architecture</a:t>
            </a:r>
          </a:p>
          <a:p>
            <a:pPr lvl="1"/>
            <a:r>
              <a:rPr lang="en-US" dirty="0"/>
              <a:t>Service Load Balancing Architecture</a:t>
            </a:r>
          </a:p>
          <a:p>
            <a:pPr lvl="1"/>
            <a:r>
              <a:rPr lang="en-US" dirty="0"/>
              <a:t>Cloud Bursting Architecture</a:t>
            </a:r>
          </a:p>
          <a:p>
            <a:pPr lvl="1"/>
            <a:r>
              <a:rPr lang="en-US" dirty="0"/>
              <a:t>Elastic Disk Provisioning Architecture</a:t>
            </a:r>
          </a:p>
          <a:p>
            <a:pPr lvl="1"/>
            <a:r>
              <a:rPr lang="en-US" dirty="0"/>
              <a:t>Redundant Storage Architecture</a:t>
            </a:r>
          </a:p>
        </p:txBody>
      </p:sp>
    </p:spTree>
    <p:extLst>
      <p:ext uri="{BB962C8B-B14F-4D97-AF65-F5344CB8AC3E}">
        <p14:creationId xmlns:p14="http://schemas.microsoft.com/office/powerpoint/2010/main" val="379580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849C6-5679-4140-820F-6EFBA71DADB0}"/>
              </a:ext>
            </a:extLst>
          </p:cNvPr>
          <p:cNvSpPr>
            <a:spLocks noGrp="1"/>
          </p:cNvSpPr>
          <p:nvPr>
            <p:ph type="title"/>
          </p:nvPr>
        </p:nvSpPr>
        <p:spPr/>
        <p:txBody>
          <a:bodyPr>
            <a:normAutofit fontScale="90000"/>
          </a:bodyPr>
          <a:lstStyle/>
          <a:p>
            <a:pPr algn="ctr"/>
            <a:r>
              <a:rPr lang="en-US" dirty="0"/>
              <a:t>11.4. Elastic Resource Capacity Architecture</a:t>
            </a:r>
          </a:p>
        </p:txBody>
      </p:sp>
      <p:sp>
        <p:nvSpPr>
          <p:cNvPr id="3" name="Content Placeholder 2">
            <a:extLst>
              <a:ext uri="{FF2B5EF4-FFF2-40B4-BE49-F238E27FC236}">
                <a16:creationId xmlns:a16="http://schemas.microsoft.com/office/drawing/2014/main" id="{6A9B73D0-C829-4C92-889A-57158A16C0AC}"/>
              </a:ext>
            </a:extLst>
          </p:cNvPr>
          <p:cNvSpPr>
            <a:spLocks noGrp="1"/>
          </p:cNvSpPr>
          <p:nvPr>
            <p:ph idx="1"/>
          </p:nvPr>
        </p:nvSpPr>
        <p:spPr>
          <a:xfrm>
            <a:off x="259493" y="1075039"/>
            <a:ext cx="6694830" cy="5115693"/>
          </a:xfrm>
        </p:spPr>
        <p:txBody>
          <a:bodyPr/>
          <a:lstStyle/>
          <a:p>
            <a:r>
              <a:rPr lang="en-US" altLang="en-US" sz="2800" dirty="0"/>
              <a:t>Cloud service consumers are actively sending requests to a cloud service (1),</a:t>
            </a:r>
          </a:p>
          <a:p>
            <a:r>
              <a:rPr lang="en-US" altLang="en-US" sz="2800" dirty="0"/>
              <a:t>which are monitored by an automated scaling listener (2)</a:t>
            </a:r>
          </a:p>
          <a:p>
            <a:r>
              <a:rPr lang="en-US" altLang="en-US" sz="2800" dirty="0"/>
              <a:t>An intelligent automation engine script is deployed with workflow logic (3) </a:t>
            </a:r>
          </a:p>
          <a:p>
            <a:r>
              <a:rPr lang="en-US" altLang="en-US" sz="2800" dirty="0"/>
              <a:t>that is capable of notifying the resource pool using allocation requests (4).</a:t>
            </a:r>
            <a:endParaRPr lang="en-US" dirty="0"/>
          </a:p>
        </p:txBody>
      </p:sp>
      <p:sp>
        <p:nvSpPr>
          <p:cNvPr id="4" name="Footer Placeholder 1">
            <a:extLst>
              <a:ext uri="{FF2B5EF4-FFF2-40B4-BE49-F238E27FC236}">
                <a16:creationId xmlns:a16="http://schemas.microsoft.com/office/drawing/2014/main" id="{2C675F53-E2ED-424F-A6A4-4A614071D67A}"/>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602114" name="Picture 2">
            <a:extLst>
              <a:ext uri="{FF2B5EF4-FFF2-40B4-BE49-F238E27FC236}">
                <a16:creationId xmlns:a16="http://schemas.microsoft.com/office/drawing/2014/main" id="{C7CC63AD-5D05-4C73-82CA-2B993FA66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322" y="1010547"/>
            <a:ext cx="5045590" cy="4836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02115" name="Text Box 3">
            <a:extLst>
              <a:ext uri="{FF2B5EF4-FFF2-40B4-BE49-F238E27FC236}">
                <a16:creationId xmlns:a16="http://schemas.microsoft.com/office/drawing/2014/main" id="{0E5016BF-DB25-4021-BDDC-E4B91818B923}"/>
              </a:ext>
            </a:extLst>
          </p:cNvPr>
          <p:cNvSpPr txBox="1">
            <a:spLocks noChangeArrowheads="1"/>
          </p:cNvSpPr>
          <p:nvPr/>
        </p:nvSpPr>
        <p:spPr bwMode="auto">
          <a:xfrm>
            <a:off x="9192125" y="5989864"/>
            <a:ext cx="1139233"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11.8</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D6B2B-7779-453F-BAEF-8CB82AA693E9}"/>
              </a:ext>
            </a:extLst>
          </p:cNvPr>
          <p:cNvSpPr>
            <a:spLocks noGrp="1"/>
          </p:cNvSpPr>
          <p:nvPr>
            <p:ph type="title"/>
          </p:nvPr>
        </p:nvSpPr>
        <p:spPr/>
        <p:txBody>
          <a:bodyPr>
            <a:normAutofit fontScale="90000"/>
          </a:bodyPr>
          <a:lstStyle/>
          <a:p>
            <a:r>
              <a:rPr lang="en-US" dirty="0"/>
              <a:t>11.4. Elastic Resource Capacity Architecture</a:t>
            </a:r>
          </a:p>
        </p:txBody>
      </p:sp>
      <p:sp>
        <p:nvSpPr>
          <p:cNvPr id="3" name="Content Placeholder 2">
            <a:extLst>
              <a:ext uri="{FF2B5EF4-FFF2-40B4-BE49-F238E27FC236}">
                <a16:creationId xmlns:a16="http://schemas.microsoft.com/office/drawing/2014/main" id="{5E0417DB-E78C-4667-AD29-FAB4C5062B74}"/>
              </a:ext>
            </a:extLst>
          </p:cNvPr>
          <p:cNvSpPr>
            <a:spLocks noGrp="1"/>
          </p:cNvSpPr>
          <p:nvPr>
            <p:ph idx="1"/>
          </p:nvPr>
        </p:nvSpPr>
        <p:spPr>
          <a:xfrm>
            <a:off x="259492" y="1075039"/>
            <a:ext cx="6231221" cy="5115693"/>
          </a:xfrm>
        </p:spPr>
        <p:txBody>
          <a:bodyPr>
            <a:normAutofit fontScale="92500" lnSpcReduction="20000"/>
          </a:bodyPr>
          <a:lstStyle/>
          <a:p>
            <a:r>
              <a:rPr lang="en-US" altLang="en-US" sz="2800" dirty="0"/>
              <a:t>Cloud service consumer requests increase (5),</a:t>
            </a:r>
          </a:p>
          <a:p>
            <a:r>
              <a:rPr lang="en-US" altLang="en-US" sz="2800" dirty="0"/>
              <a:t>causing the automated scaling listener to signal the intelligent automation engine to execute the script (6). </a:t>
            </a:r>
          </a:p>
          <a:p>
            <a:r>
              <a:rPr lang="en-US" altLang="en-US" sz="2800" dirty="0"/>
              <a:t>The script runs the workflow logic that signals the hypervisor to allocate more IT resources from the resource pools (7)</a:t>
            </a:r>
          </a:p>
          <a:p>
            <a:r>
              <a:rPr lang="en-US" altLang="en-US" sz="2800" dirty="0"/>
              <a:t>The hypervisor allocates additional CPU and RAM to the virtual server, enabling the increased workload to be handled (8).</a:t>
            </a:r>
          </a:p>
          <a:p>
            <a:endParaRPr lang="en-US" dirty="0"/>
          </a:p>
        </p:txBody>
      </p:sp>
      <p:sp>
        <p:nvSpPr>
          <p:cNvPr id="4" name="Footer Placeholder 1">
            <a:extLst>
              <a:ext uri="{FF2B5EF4-FFF2-40B4-BE49-F238E27FC236}">
                <a16:creationId xmlns:a16="http://schemas.microsoft.com/office/drawing/2014/main" id="{ADD5AF53-C778-4661-8CEE-C239A50FFB5B}"/>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604162" name="Picture 2">
            <a:extLst>
              <a:ext uri="{FF2B5EF4-FFF2-40B4-BE49-F238E27FC236}">
                <a16:creationId xmlns:a16="http://schemas.microsoft.com/office/drawing/2014/main" id="{A2D9BD88-F9A3-4F22-B8F4-6BDF3CFF0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0713" y="1015783"/>
            <a:ext cx="5535856" cy="4935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04163" name="Text Box 3">
            <a:extLst>
              <a:ext uri="{FF2B5EF4-FFF2-40B4-BE49-F238E27FC236}">
                <a16:creationId xmlns:a16="http://schemas.microsoft.com/office/drawing/2014/main" id="{05CADD88-3650-4119-9C21-E6D302F54731}"/>
              </a:ext>
            </a:extLst>
          </p:cNvPr>
          <p:cNvSpPr txBox="1">
            <a:spLocks noChangeArrowheads="1"/>
          </p:cNvSpPr>
          <p:nvPr/>
        </p:nvSpPr>
        <p:spPr bwMode="auto">
          <a:xfrm>
            <a:off x="8538087" y="6106808"/>
            <a:ext cx="902811"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dirty="0"/>
              <a:t>Figure 11.9</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8469A-63F3-44EC-A69A-B47F73FF99B7}"/>
              </a:ext>
            </a:extLst>
          </p:cNvPr>
          <p:cNvSpPr>
            <a:spLocks noGrp="1"/>
          </p:cNvSpPr>
          <p:nvPr>
            <p:ph type="title"/>
          </p:nvPr>
        </p:nvSpPr>
        <p:spPr/>
        <p:txBody>
          <a:bodyPr>
            <a:normAutofit fontScale="90000"/>
          </a:bodyPr>
          <a:lstStyle/>
          <a:p>
            <a:pPr algn="ctr"/>
            <a:r>
              <a:rPr lang="en-US" dirty="0"/>
              <a:t>11.4. Elastic Resource Capacity Architecture</a:t>
            </a:r>
          </a:p>
        </p:txBody>
      </p:sp>
      <p:sp>
        <p:nvSpPr>
          <p:cNvPr id="3" name="Content Placeholder 2">
            <a:extLst>
              <a:ext uri="{FF2B5EF4-FFF2-40B4-BE49-F238E27FC236}">
                <a16:creationId xmlns:a16="http://schemas.microsoft.com/office/drawing/2014/main" id="{D63A5F40-7C56-464B-A0D3-6A24DE49509F}"/>
              </a:ext>
            </a:extLst>
          </p:cNvPr>
          <p:cNvSpPr>
            <a:spLocks noGrp="1"/>
          </p:cNvSpPr>
          <p:nvPr>
            <p:ph idx="1"/>
          </p:nvPr>
        </p:nvSpPr>
        <p:spPr/>
        <p:txBody>
          <a:bodyPr/>
          <a:lstStyle/>
          <a:p>
            <a:r>
              <a:rPr lang="en-US" dirty="0"/>
              <a:t>Additional mechanisms to Elastic Resource Capacity:</a:t>
            </a:r>
          </a:p>
          <a:p>
            <a:pPr lvl="1"/>
            <a:r>
              <a:rPr lang="en-US" b="1" i="1" dirty="0"/>
              <a:t>Cloud Usage Monitor </a:t>
            </a:r>
            <a:r>
              <a:rPr lang="en-US" dirty="0"/>
              <a:t>– Specialized cloud usage monitors collect resource usage information on IT resources before, during, and after scaling, to help define the future processing capacity thresholds of the virtual servers.</a:t>
            </a:r>
          </a:p>
          <a:p>
            <a:pPr lvl="1"/>
            <a:r>
              <a:rPr lang="en-US" b="1" i="1" dirty="0"/>
              <a:t>Pay-Per-Use Monitor </a:t>
            </a:r>
            <a:r>
              <a:rPr lang="en-US" dirty="0"/>
              <a:t>– The pay-per-use monitor is responsible for collecting resource usage cost information as it fluctuates with the elastic provisioning.</a:t>
            </a:r>
          </a:p>
          <a:p>
            <a:pPr lvl="1"/>
            <a:r>
              <a:rPr lang="en-US" b="1" i="1" dirty="0"/>
              <a:t>Resource Replication </a:t>
            </a:r>
            <a:r>
              <a:rPr lang="en-US" dirty="0"/>
              <a:t>– Resource replication is used by this architectural model to generate new instances of the scaled IT resources.</a:t>
            </a:r>
          </a:p>
        </p:txBody>
      </p:sp>
    </p:spTree>
    <p:extLst>
      <p:ext uri="{BB962C8B-B14F-4D97-AF65-F5344CB8AC3E}">
        <p14:creationId xmlns:p14="http://schemas.microsoft.com/office/powerpoint/2010/main" val="1805859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B271-A2E6-4723-8E20-D8589E3564B3}"/>
              </a:ext>
            </a:extLst>
          </p:cNvPr>
          <p:cNvSpPr>
            <a:spLocks noGrp="1"/>
          </p:cNvSpPr>
          <p:nvPr>
            <p:ph type="title"/>
          </p:nvPr>
        </p:nvSpPr>
        <p:spPr/>
        <p:txBody>
          <a:bodyPr>
            <a:normAutofit fontScale="90000"/>
          </a:bodyPr>
          <a:lstStyle/>
          <a:p>
            <a:r>
              <a:rPr lang="en-US" dirty="0"/>
              <a:t>11.5. Service Load Balancing Architecture</a:t>
            </a:r>
          </a:p>
        </p:txBody>
      </p:sp>
      <p:sp>
        <p:nvSpPr>
          <p:cNvPr id="3" name="Content Placeholder 2">
            <a:extLst>
              <a:ext uri="{FF2B5EF4-FFF2-40B4-BE49-F238E27FC236}">
                <a16:creationId xmlns:a16="http://schemas.microsoft.com/office/drawing/2014/main" id="{3EA8DB1F-549F-4B05-80C2-F72D6F768F5F}"/>
              </a:ext>
            </a:extLst>
          </p:cNvPr>
          <p:cNvSpPr>
            <a:spLocks noGrp="1"/>
          </p:cNvSpPr>
          <p:nvPr>
            <p:ph idx="1"/>
          </p:nvPr>
        </p:nvSpPr>
        <p:spPr>
          <a:xfrm>
            <a:off x="259492" y="938463"/>
            <a:ext cx="11652421" cy="5727032"/>
          </a:xfrm>
        </p:spPr>
        <p:txBody>
          <a:bodyPr>
            <a:normAutofit fontScale="77500" lnSpcReduction="20000"/>
          </a:bodyPr>
          <a:lstStyle/>
          <a:p>
            <a:r>
              <a:rPr lang="en-US" dirty="0"/>
              <a:t>The </a:t>
            </a:r>
            <a:r>
              <a:rPr lang="en-US" b="1" i="1" dirty="0"/>
              <a:t>service load balancing</a:t>
            </a:r>
            <a:r>
              <a:rPr lang="en-US" i="1" dirty="0"/>
              <a:t> </a:t>
            </a:r>
            <a:r>
              <a:rPr lang="en-US" dirty="0"/>
              <a:t>architecture can be considered a specialized variation of the workload distribution architecture </a:t>
            </a:r>
          </a:p>
          <a:p>
            <a:pPr lvl="1"/>
            <a:r>
              <a:rPr lang="en-US" dirty="0"/>
              <a:t>geared specifically for </a:t>
            </a:r>
            <a:r>
              <a:rPr lang="en-US" b="1" dirty="0"/>
              <a:t>scaling cloud service </a:t>
            </a:r>
            <a:r>
              <a:rPr lang="en-US" dirty="0"/>
              <a:t>implementations. </a:t>
            </a:r>
          </a:p>
          <a:p>
            <a:r>
              <a:rPr lang="en-US" dirty="0"/>
              <a:t>Redundant deployments of cloud services are created, with a load balancing system added to dynamically distribute workloads.</a:t>
            </a:r>
          </a:p>
          <a:p>
            <a:r>
              <a:rPr lang="en-US" dirty="0"/>
              <a:t>The duplicate cloud service implementations are organized into a resource pool, while the load balancer is positioned as either an external or built-in component to allow the host servers to balance the workloads themselves</a:t>
            </a:r>
          </a:p>
          <a:p>
            <a:r>
              <a:rPr lang="en-US" dirty="0"/>
              <a:t>Depending on workload and processing capacity of host server environments, multiple instances of each cloud service implementation can be generated as part of a resource pool that responds to fluctuating request volumes more efficiently</a:t>
            </a:r>
          </a:p>
          <a:p>
            <a:r>
              <a:rPr lang="en-US" dirty="0"/>
              <a:t>The load balancer can be positioned either independent of the cloud services and their host servers, or built-in as part of the application or server’s environment. In the latter case, a primary server with the load balancing logic can communicate with neighboring servers to balance the workload</a:t>
            </a:r>
          </a:p>
        </p:txBody>
      </p:sp>
    </p:spTree>
    <p:extLst>
      <p:ext uri="{BB962C8B-B14F-4D97-AF65-F5344CB8AC3E}">
        <p14:creationId xmlns:p14="http://schemas.microsoft.com/office/powerpoint/2010/main" val="4160557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1F0AF-6ABB-401E-A032-50D1BC69EDC5}"/>
              </a:ext>
            </a:extLst>
          </p:cNvPr>
          <p:cNvSpPr>
            <a:spLocks noGrp="1"/>
          </p:cNvSpPr>
          <p:nvPr>
            <p:ph type="title"/>
          </p:nvPr>
        </p:nvSpPr>
        <p:spPr/>
        <p:txBody>
          <a:bodyPr>
            <a:normAutofit fontScale="90000"/>
          </a:bodyPr>
          <a:lstStyle/>
          <a:p>
            <a:pPr algn="ctr"/>
            <a:r>
              <a:rPr lang="en-US" dirty="0"/>
              <a:t>11.5. Service Load Balancing Architecture</a:t>
            </a:r>
          </a:p>
        </p:txBody>
      </p:sp>
      <p:sp>
        <p:nvSpPr>
          <p:cNvPr id="3" name="Content Placeholder 2">
            <a:extLst>
              <a:ext uri="{FF2B5EF4-FFF2-40B4-BE49-F238E27FC236}">
                <a16:creationId xmlns:a16="http://schemas.microsoft.com/office/drawing/2014/main" id="{DD1E9D8E-5E34-40D0-84AA-F741AFCA7600}"/>
              </a:ext>
            </a:extLst>
          </p:cNvPr>
          <p:cNvSpPr>
            <a:spLocks noGrp="1"/>
          </p:cNvSpPr>
          <p:nvPr>
            <p:ph idx="1"/>
          </p:nvPr>
        </p:nvSpPr>
        <p:spPr>
          <a:xfrm>
            <a:off x="259492" y="1075039"/>
            <a:ext cx="6333813" cy="5115693"/>
          </a:xfrm>
        </p:spPr>
        <p:txBody>
          <a:bodyPr/>
          <a:lstStyle/>
          <a:p>
            <a:r>
              <a:rPr lang="en-US" altLang="en-US" sz="2800" dirty="0"/>
              <a:t>The </a:t>
            </a:r>
            <a:r>
              <a:rPr lang="en-US" altLang="en-US" sz="2800" i="1" dirty="0"/>
              <a:t>external</a:t>
            </a:r>
            <a:r>
              <a:rPr lang="en-US" altLang="en-US" sz="2800" dirty="0"/>
              <a:t> load balancer intercepts messages sent by cloud service consumers (1) </a:t>
            </a:r>
          </a:p>
          <a:p>
            <a:r>
              <a:rPr lang="en-US" altLang="en-US" sz="2800" dirty="0"/>
              <a:t>And forwards them to the virtual servers so that the workload processing is horizontally scaled (2).</a:t>
            </a:r>
          </a:p>
          <a:p>
            <a:endParaRPr lang="en-US" dirty="0"/>
          </a:p>
        </p:txBody>
      </p:sp>
      <p:sp>
        <p:nvSpPr>
          <p:cNvPr id="4" name="Footer Placeholder 1">
            <a:extLst>
              <a:ext uri="{FF2B5EF4-FFF2-40B4-BE49-F238E27FC236}">
                <a16:creationId xmlns:a16="http://schemas.microsoft.com/office/drawing/2014/main" id="{D19EB022-32D2-4B64-8EDE-D55E6EC48E74}"/>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606210" name="Picture 2">
            <a:extLst>
              <a:ext uri="{FF2B5EF4-FFF2-40B4-BE49-F238E27FC236}">
                <a16:creationId xmlns:a16="http://schemas.microsoft.com/office/drawing/2014/main" id="{21725E56-4455-4CDB-9365-706FD227D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238" y="930203"/>
            <a:ext cx="5294296" cy="5431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06211" name="Text Box 3">
            <a:extLst>
              <a:ext uri="{FF2B5EF4-FFF2-40B4-BE49-F238E27FC236}">
                <a16:creationId xmlns:a16="http://schemas.microsoft.com/office/drawing/2014/main" id="{F6E09F09-CD96-40F3-90B7-CD5C8DA4098E}"/>
              </a:ext>
            </a:extLst>
          </p:cNvPr>
          <p:cNvSpPr txBox="1">
            <a:spLocks noChangeArrowheads="1"/>
          </p:cNvSpPr>
          <p:nvPr/>
        </p:nvSpPr>
        <p:spPr bwMode="auto">
          <a:xfrm>
            <a:off x="8418425" y="6363372"/>
            <a:ext cx="982961"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dirty="0"/>
              <a:t>Figure 11.10</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82346-E9EE-4764-9820-1F94B25B5C20}"/>
              </a:ext>
            </a:extLst>
          </p:cNvPr>
          <p:cNvSpPr>
            <a:spLocks noGrp="1"/>
          </p:cNvSpPr>
          <p:nvPr>
            <p:ph type="title"/>
          </p:nvPr>
        </p:nvSpPr>
        <p:spPr/>
        <p:txBody>
          <a:bodyPr>
            <a:normAutofit fontScale="90000"/>
          </a:bodyPr>
          <a:lstStyle/>
          <a:p>
            <a:r>
              <a:rPr lang="en-US" dirty="0"/>
              <a:t>11.5. Service Load Balancing Architecture</a:t>
            </a:r>
          </a:p>
        </p:txBody>
      </p:sp>
      <p:sp>
        <p:nvSpPr>
          <p:cNvPr id="3" name="Content Placeholder 2">
            <a:extLst>
              <a:ext uri="{FF2B5EF4-FFF2-40B4-BE49-F238E27FC236}">
                <a16:creationId xmlns:a16="http://schemas.microsoft.com/office/drawing/2014/main" id="{10E17532-D053-4A70-91FC-53FA7C9BF5FD}"/>
              </a:ext>
            </a:extLst>
          </p:cNvPr>
          <p:cNvSpPr>
            <a:spLocks noGrp="1"/>
          </p:cNvSpPr>
          <p:nvPr>
            <p:ph idx="1"/>
          </p:nvPr>
        </p:nvSpPr>
        <p:spPr>
          <a:xfrm>
            <a:off x="259492" y="1075039"/>
            <a:ext cx="6909231" cy="5115693"/>
          </a:xfrm>
        </p:spPr>
        <p:txBody>
          <a:bodyPr/>
          <a:lstStyle/>
          <a:p>
            <a:r>
              <a:rPr lang="en-US" altLang="en-US" sz="2800" dirty="0"/>
              <a:t>Cloud service consumer requests are sent to Cloud Service A on Virtual Server A (1).</a:t>
            </a:r>
          </a:p>
          <a:p>
            <a:r>
              <a:rPr lang="en-US" altLang="en-US" sz="2800" dirty="0"/>
              <a:t>The cloud service implementation includes </a:t>
            </a:r>
            <a:r>
              <a:rPr lang="en-US" altLang="en-US" sz="2800" i="1" dirty="0"/>
              <a:t>built-in</a:t>
            </a:r>
            <a:r>
              <a:rPr lang="en-US" altLang="en-US" sz="2800" dirty="0"/>
              <a:t> load balancing logic that is capable 	   of distributing requests to the neighboring Cloud Service A implementations on Virtual   Servers B and C (2).</a:t>
            </a:r>
            <a:endParaRPr lang="en-US" dirty="0"/>
          </a:p>
        </p:txBody>
      </p:sp>
      <p:sp>
        <p:nvSpPr>
          <p:cNvPr id="4" name="Footer Placeholder 1">
            <a:extLst>
              <a:ext uri="{FF2B5EF4-FFF2-40B4-BE49-F238E27FC236}">
                <a16:creationId xmlns:a16="http://schemas.microsoft.com/office/drawing/2014/main" id="{AC20261F-AD47-4F5A-8615-018FA4D83AA6}"/>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608258" name="Picture 2">
            <a:extLst>
              <a:ext uri="{FF2B5EF4-FFF2-40B4-BE49-F238E27FC236}">
                <a16:creationId xmlns:a16="http://schemas.microsoft.com/office/drawing/2014/main" id="{4127F47E-C980-4A37-AB15-5D89937E3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8723" y="1089877"/>
            <a:ext cx="5028438" cy="5155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08259" name="Text Box 3">
            <a:extLst>
              <a:ext uri="{FF2B5EF4-FFF2-40B4-BE49-F238E27FC236}">
                <a16:creationId xmlns:a16="http://schemas.microsoft.com/office/drawing/2014/main" id="{4926D186-F7AE-4E76-8401-6E81853BEF63}"/>
              </a:ext>
            </a:extLst>
          </p:cNvPr>
          <p:cNvSpPr txBox="1">
            <a:spLocks noChangeArrowheads="1"/>
          </p:cNvSpPr>
          <p:nvPr/>
        </p:nvSpPr>
        <p:spPr bwMode="auto">
          <a:xfrm>
            <a:off x="8710863" y="6290764"/>
            <a:ext cx="1284900"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11.11</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B271-A2E6-4723-8E20-D8589E3564B3}"/>
              </a:ext>
            </a:extLst>
          </p:cNvPr>
          <p:cNvSpPr>
            <a:spLocks noGrp="1"/>
          </p:cNvSpPr>
          <p:nvPr>
            <p:ph type="title"/>
          </p:nvPr>
        </p:nvSpPr>
        <p:spPr/>
        <p:txBody>
          <a:bodyPr>
            <a:normAutofit fontScale="90000"/>
          </a:bodyPr>
          <a:lstStyle/>
          <a:p>
            <a:r>
              <a:rPr lang="en-US" dirty="0"/>
              <a:t>11.5. Service Load Balancing Architecture</a:t>
            </a:r>
          </a:p>
        </p:txBody>
      </p:sp>
      <p:sp>
        <p:nvSpPr>
          <p:cNvPr id="3" name="Content Placeholder 2">
            <a:extLst>
              <a:ext uri="{FF2B5EF4-FFF2-40B4-BE49-F238E27FC236}">
                <a16:creationId xmlns:a16="http://schemas.microsoft.com/office/drawing/2014/main" id="{3EA8DB1F-549F-4B05-80C2-F72D6F768F5F}"/>
              </a:ext>
            </a:extLst>
          </p:cNvPr>
          <p:cNvSpPr>
            <a:spLocks noGrp="1"/>
          </p:cNvSpPr>
          <p:nvPr>
            <p:ph idx="1"/>
          </p:nvPr>
        </p:nvSpPr>
        <p:spPr>
          <a:xfrm>
            <a:off x="259492" y="950495"/>
            <a:ext cx="11652421" cy="5775158"/>
          </a:xfrm>
        </p:spPr>
        <p:txBody>
          <a:bodyPr>
            <a:normAutofit/>
          </a:bodyPr>
          <a:lstStyle/>
          <a:p>
            <a:r>
              <a:rPr lang="en-US" dirty="0"/>
              <a:t>The service load balancing architecture can involve the following mechanisms in addition to the load balancer:</a:t>
            </a:r>
          </a:p>
          <a:p>
            <a:pPr lvl="1"/>
            <a:r>
              <a:rPr lang="en-US" b="1" i="1" dirty="0"/>
              <a:t>Cloud Usage Monitor </a:t>
            </a:r>
            <a:r>
              <a:rPr lang="en-US" dirty="0"/>
              <a:t>– Cloud usage monitors may be involved with monitoring cloud service instances and their respective IT resource consumption levels, as well as various runtime monitoring and usage data collection tasks.</a:t>
            </a:r>
          </a:p>
          <a:p>
            <a:pPr lvl="1"/>
            <a:r>
              <a:rPr lang="en-US" b="1" i="1" dirty="0"/>
              <a:t>Resource Cluster </a:t>
            </a:r>
            <a:r>
              <a:rPr lang="en-US" dirty="0"/>
              <a:t>– Active-active cluster groups are incorporated in this architecture to help balance workloads across different members of the cluster.</a:t>
            </a:r>
          </a:p>
          <a:p>
            <a:pPr lvl="1"/>
            <a:r>
              <a:rPr lang="en-US" b="1" i="1" dirty="0"/>
              <a:t>Resource Replication </a:t>
            </a:r>
            <a:r>
              <a:rPr lang="en-US" dirty="0"/>
              <a:t>– The resource replication mechanism is utilized to generate cloud service implementations in support of load balancing requirements.</a:t>
            </a:r>
          </a:p>
        </p:txBody>
      </p:sp>
    </p:spTree>
    <p:extLst>
      <p:ext uri="{BB962C8B-B14F-4D97-AF65-F5344CB8AC3E}">
        <p14:creationId xmlns:p14="http://schemas.microsoft.com/office/powerpoint/2010/main" val="574126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4069-A1A0-43D6-9741-330409F379A0}"/>
              </a:ext>
            </a:extLst>
          </p:cNvPr>
          <p:cNvSpPr>
            <a:spLocks noGrp="1"/>
          </p:cNvSpPr>
          <p:nvPr>
            <p:ph type="title"/>
          </p:nvPr>
        </p:nvSpPr>
        <p:spPr/>
        <p:txBody>
          <a:bodyPr>
            <a:normAutofit fontScale="90000"/>
          </a:bodyPr>
          <a:lstStyle/>
          <a:p>
            <a:pPr algn="ctr"/>
            <a:r>
              <a:rPr lang="en-US" dirty="0"/>
              <a:t>11.6. Cloud Bursting Architecture</a:t>
            </a:r>
          </a:p>
        </p:txBody>
      </p:sp>
      <p:sp>
        <p:nvSpPr>
          <p:cNvPr id="3" name="Content Placeholder 2">
            <a:extLst>
              <a:ext uri="{FF2B5EF4-FFF2-40B4-BE49-F238E27FC236}">
                <a16:creationId xmlns:a16="http://schemas.microsoft.com/office/drawing/2014/main" id="{F77EC5FF-F919-4FE4-BA34-7416D71E3A58}"/>
              </a:ext>
            </a:extLst>
          </p:cNvPr>
          <p:cNvSpPr>
            <a:spLocks noGrp="1"/>
          </p:cNvSpPr>
          <p:nvPr>
            <p:ph idx="1"/>
          </p:nvPr>
        </p:nvSpPr>
        <p:spPr>
          <a:xfrm>
            <a:off x="259492" y="831827"/>
            <a:ext cx="11652421" cy="5692378"/>
          </a:xfrm>
        </p:spPr>
        <p:txBody>
          <a:bodyPr>
            <a:normAutofit fontScale="92500" lnSpcReduction="10000"/>
          </a:bodyPr>
          <a:lstStyle/>
          <a:p>
            <a:r>
              <a:rPr lang="en-US" dirty="0"/>
              <a:t>The cloud bursting architecture establishes a form of dynamic scaling that scales or “bursts out” </a:t>
            </a:r>
            <a:r>
              <a:rPr lang="en-US" b="1" dirty="0"/>
              <a:t>on-premise IT resources </a:t>
            </a:r>
            <a:r>
              <a:rPr lang="en-US" dirty="0"/>
              <a:t>into a cloud whenever predefined capacity thresholds have been reached</a:t>
            </a:r>
          </a:p>
          <a:p>
            <a:r>
              <a:rPr lang="en-US" dirty="0"/>
              <a:t>The corresponding cloud-based IT resources are redundantly pre-deployed but remain inactive until cloud bursting occurs and then the architecture “bursts in” back to the on-premise environment when resources are no longer needed</a:t>
            </a:r>
          </a:p>
          <a:p>
            <a:r>
              <a:rPr lang="en-US" dirty="0"/>
              <a:t>Cloud bursting is a flexible scaling architecture that provides cloud consumers with the option of using cloud-based IT resources only to meet higher usage demands based on the automated scaling listener and resource replication mechanisms.</a:t>
            </a:r>
          </a:p>
          <a:p>
            <a:r>
              <a:rPr lang="en-US" dirty="0"/>
              <a:t>The </a:t>
            </a:r>
            <a:r>
              <a:rPr lang="en-US" i="1" dirty="0"/>
              <a:t>automated scaling listener </a:t>
            </a:r>
            <a:r>
              <a:rPr lang="en-US" dirty="0"/>
              <a:t>determines when to redirect requests to cloud-based IT resources, and </a:t>
            </a:r>
            <a:r>
              <a:rPr lang="en-US" i="1" dirty="0"/>
              <a:t>resource replication </a:t>
            </a:r>
            <a:r>
              <a:rPr lang="en-US" dirty="0"/>
              <a:t>is used to maintain synchronicity between on-premise and cloud-based IT resources in relation to state information</a:t>
            </a:r>
          </a:p>
        </p:txBody>
      </p:sp>
    </p:spTree>
    <p:extLst>
      <p:ext uri="{BB962C8B-B14F-4D97-AF65-F5344CB8AC3E}">
        <p14:creationId xmlns:p14="http://schemas.microsoft.com/office/powerpoint/2010/main" val="2369920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4B23B-31BB-40BA-8942-4445CE11D3C2}"/>
              </a:ext>
            </a:extLst>
          </p:cNvPr>
          <p:cNvSpPr>
            <a:spLocks noGrp="1"/>
          </p:cNvSpPr>
          <p:nvPr>
            <p:ph type="title"/>
          </p:nvPr>
        </p:nvSpPr>
        <p:spPr/>
        <p:txBody>
          <a:bodyPr>
            <a:normAutofit fontScale="90000"/>
          </a:bodyPr>
          <a:lstStyle/>
          <a:p>
            <a:pPr algn="ctr"/>
            <a:r>
              <a:rPr lang="en-US" dirty="0"/>
              <a:t>11.6. Cloud Bursting Architecture</a:t>
            </a:r>
          </a:p>
        </p:txBody>
      </p:sp>
      <p:sp>
        <p:nvSpPr>
          <p:cNvPr id="3" name="Content Placeholder 2">
            <a:extLst>
              <a:ext uri="{FF2B5EF4-FFF2-40B4-BE49-F238E27FC236}">
                <a16:creationId xmlns:a16="http://schemas.microsoft.com/office/drawing/2014/main" id="{8DA37369-97A3-4193-BB8B-772908D723F8}"/>
              </a:ext>
            </a:extLst>
          </p:cNvPr>
          <p:cNvSpPr>
            <a:spLocks noGrp="1"/>
          </p:cNvSpPr>
          <p:nvPr>
            <p:ph idx="1"/>
          </p:nvPr>
        </p:nvSpPr>
        <p:spPr>
          <a:xfrm>
            <a:off x="259493" y="1075039"/>
            <a:ext cx="5365242" cy="5115693"/>
          </a:xfrm>
        </p:spPr>
        <p:txBody>
          <a:bodyPr>
            <a:normAutofit fontScale="92500" lnSpcReduction="10000"/>
          </a:bodyPr>
          <a:lstStyle/>
          <a:p>
            <a:r>
              <a:rPr lang="en-US" altLang="en-US" sz="2800" dirty="0"/>
              <a:t>An automated scaling listener monitors the usage of on-premise Service A, and redirects Service Consumer C’s request to Service A’s redundant implementation in the cloud (Cloud Service A) once Service A’s usage threshold has been exceeded (1). </a:t>
            </a:r>
          </a:p>
          <a:p>
            <a:r>
              <a:rPr lang="en-US" altLang="en-US" sz="2800" dirty="0"/>
              <a:t>A resource replication system is used to keep state management databases synchronized (2).</a:t>
            </a:r>
            <a:endParaRPr lang="en-US" dirty="0"/>
          </a:p>
        </p:txBody>
      </p:sp>
      <p:sp>
        <p:nvSpPr>
          <p:cNvPr id="4" name="Footer Placeholder 1">
            <a:extLst>
              <a:ext uri="{FF2B5EF4-FFF2-40B4-BE49-F238E27FC236}">
                <a16:creationId xmlns:a16="http://schemas.microsoft.com/office/drawing/2014/main" id="{1D9DADE3-A77F-4DA9-B272-5F2257D5E6C4}"/>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610306" name="Picture 2">
            <a:extLst>
              <a:ext uri="{FF2B5EF4-FFF2-40B4-BE49-F238E27FC236}">
                <a16:creationId xmlns:a16="http://schemas.microsoft.com/office/drawing/2014/main" id="{8E2BC7AD-DE87-4049-AFB3-80D9DB452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4735" y="2045243"/>
            <a:ext cx="6367150" cy="3175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0307" name="Text Box 3">
            <a:extLst>
              <a:ext uri="{FF2B5EF4-FFF2-40B4-BE49-F238E27FC236}">
                <a16:creationId xmlns:a16="http://schemas.microsoft.com/office/drawing/2014/main" id="{5DC60675-B250-480D-84B8-F287A6699370}"/>
              </a:ext>
            </a:extLst>
          </p:cNvPr>
          <p:cNvSpPr txBox="1">
            <a:spLocks noChangeArrowheads="1"/>
          </p:cNvSpPr>
          <p:nvPr/>
        </p:nvSpPr>
        <p:spPr bwMode="auto">
          <a:xfrm>
            <a:off x="8193504" y="5741398"/>
            <a:ext cx="1229613"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11.12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F2660-948B-4D62-90DB-4DF0777213F8}"/>
              </a:ext>
            </a:extLst>
          </p:cNvPr>
          <p:cNvSpPr>
            <a:spLocks noGrp="1"/>
          </p:cNvSpPr>
          <p:nvPr>
            <p:ph type="title"/>
          </p:nvPr>
        </p:nvSpPr>
        <p:spPr/>
        <p:txBody>
          <a:bodyPr>
            <a:normAutofit fontScale="90000"/>
          </a:bodyPr>
          <a:lstStyle/>
          <a:p>
            <a:pPr algn="ctr"/>
            <a:r>
              <a:rPr lang="en-US" dirty="0"/>
              <a:t>11.7. Elastic Disk Provisioning Architecture</a:t>
            </a:r>
          </a:p>
        </p:txBody>
      </p:sp>
      <p:sp>
        <p:nvSpPr>
          <p:cNvPr id="3" name="Content Placeholder 2">
            <a:extLst>
              <a:ext uri="{FF2B5EF4-FFF2-40B4-BE49-F238E27FC236}">
                <a16:creationId xmlns:a16="http://schemas.microsoft.com/office/drawing/2014/main" id="{EFECAC7A-46B4-46B3-98D7-EFCB7BC286EE}"/>
              </a:ext>
            </a:extLst>
          </p:cNvPr>
          <p:cNvSpPr>
            <a:spLocks noGrp="1"/>
          </p:cNvSpPr>
          <p:nvPr>
            <p:ph idx="1"/>
          </p:nvPr>
        </p:nvSpPr>
        <p:spPr/>
        <p:txBody>
          <a:bodyPr>
            <a:normAutofit/>
          </a:bodyPr>
          <a:lstStyle/>
          <a:p>
            <a:r>
              <a:rPr lang="en-US" dirty="0"/>
              <a:t>Cloud consumers are commonly charged for cloud-based storage space based on fixed-disk storage allocation, meaning the charges are predetermined by disk capacity and not aligned with actual data storage consumption</a:t>
            </a:r>
          </a:p>
        </p:txBody>
      </p:sp>
    </p:spTree>
    <p:extLst>
      <p:ext uri="{BB962C8B-B14F-4D97-AF65-F5344CB8AC3E}">
        <p14:creationId xmlns:p14="http://schemas.microsoft.com/office/powerpoint/2010/main" val="1794825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2B0F3-894B-46C1-82AD-C0BCCF8555B9}"/>
              </a:ext>
            </a:extLst>
          </p:cNvPr>
          <p:cNvSpPr>
            <a:spLocks noGrp="1"/>
          </p:cNvSpPr>
          <p:nvPr>
            <p:ph type="title"/>
          </p:nvPr>
        </p:nvSpPr>
        <p:spPr/>
        <p:txBody>
          <a:bodyPr>
            <a:normAutofit fontScale="90000"/>
          </a:bodyPr>
          <a:lstStyle/>
          <a:p>
            <a:pPr algn="ctr"/>
            <a:r>
              <a:rPr lang="en-US" dirty="0"/>
              <a:t>11.1. Workload Distribution Architecture</a:t>
            </a:r>
          </a:p>
        </p:txBody>
      </p:sp>
      <p:sp>
        <p:nvSpPr>
          <p:cNvPr id="3" name="Content Placeholder 2">
            <a:extLst>
              <a:ext uri="{FF2B5EF4-FFF2-40B4-BE49-F238E27FC236}">
                <a16:creationId xmlns:a16="http://schemas.microsoft.com/office/drawing/2014/main" id="{717D4CAA-306F-42E7-ADB4-689E057F1ABB}"/>
              </a:ext>
            </a:extLst>
          </p:cNvPr>
          <p:cNvSpPr>
            <a:spLocks noGrp="1"/>
          </p:cNvSpPr>
          <p:nvPr>
            <p:ph idx="1"/>
          </p:nvPr>
        </p:nvSpPr>
        <p:spPr/>
        <p:txBody>
          <a:bodyPr/>
          <a:lstStyle/>
          <a:p>
            <a:r>
              <a:rPr lang="en-US" dirty="0"/>
              <a:t>A load balancer can be use to the horizontally scale identical IT resources</a:t>
            </a:r>
          </a:p>
          <a:p>
            <a:pPr lvl="1"/>
            <a:r>
              <a:rPr lang="en-US" dirty="0"/>
              <a:t>Using runtime logic, workload will be distributed evenly</a:t>
            </a:r>
          </a:p>
          <a:p>
            <a:r>
              <a:rPr lang="en-US" dirty="0"/>
              <a:t>The resulting workload distribution architecture reduces both IT resource over-utilization and under-utilization to an extent dependent upon the sophistication of the load balancing algorithms and runtime logic</a:t>
            </a:r>
          </a:p>
          <a:p>
            <a:r>
              <a:rPr lang="en-US" dirty="0"/>
              <a:t>The diagram on the next slide is a fundamental architectural model can be applied to any IT resource, with workload distribution commonly carried out in support of distributed virtual servers, cloud storage devices, and cloud services</a:t>
            </a:r>
          </a:p>
        </p:txBody>
      </p:sp>
    </p:spTree>
    <p:extLst>
      <p:ext uri="{BB962C8B-B14F-4D97-AF65-F5344CB8AC3E}">
        <p14:creationId xmlns:p14="http://schemas.microsoft.com/office/powerpoint/2010/main" val="3803599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C5CAD-1E7E-4ACB-9F64-54A305371E2D}"/>
              </a:ext>
            </a:extLst>
          </p:cNvPr>
          <p:cNvSpPr>
            <a:spLocks noGrp="1"/>
          </p:cNvSpPr>
          <p:nvPr>
            <p:ph type="title"/>
          </p:nvPr>
        </p:nvSpPr>
        <p:spPr/>
        <p:txBody>
          <a:bodyPr>
            <a:normAutofit fontScale="90000"/>
          </a:bodyPr>
          <a:lstStyle/>
          <a:p>
            <a:r>
              <a:rPr lang="en-US" dirty="0"/>
              <a:t>11.7. Elastic Disk Provisioning Architecture</a:t>
            </a:r>
          </a:p>
        </p:txBody>
      </p:sp>
      <p:sp>
        <p:nvSpPr>
          <p:cNvPr id="3" name="Content Placeholder 2">
            <a:extLst>
              <a:ext uri="{FF2B5EF4-FFF2-40B4-BE49-F238E27FC236}">
                <a16:creationId xmlns:a16="http://schemas.microsoft.com/office/drawing/2014/main" id="{3E1C683A-E679-4795-89EB-75E48AFE7369}"/>
              </a:ext>
            </a:extLst>
          </p:cNvPr>
          <p:cNvSpPr>
            <a:spLocks noGrp="1"/>
          </p:cNvSpPr>
          <p:nvPr>
            <p:ph idx="1"/>
          </p:nvPr>
        </p:nvSpPr>
        <p:spPr>
          <a:xfrm>
            <a:off x="259493" y="1075039"/>
            <a:ext cx="5307556" cy="5286677"/>
          </a:xfrm>
        </p:spPr>
        <p:txBody>
          <a:bodyPr>
            <a:normAutofit fontScale="70000" lnSpcReduction="20000"/>
          </a:bodyPr>
          <a:lstStyle/>
          <a:p>
            <a:r>
              <a:rPr lang="en-US" altLang="en-US" sz="2800" dirty="0"/>
              <a:t>The cloud consumer requests a virtual server with three hard disks, each with a capacity of 150 GB (1). </a:t>
            </a:r>
          </a:p>
          <a:p>
            <a:r>
              <a:rPr lang="en-US" altLang="en-US" sz="2800" dirty="0"/>
              <a:t>The virtual server is provisioned according to the elastic disk provisioning architecture, with a total of 450 GB of disk space (2). </a:t>
            </a:r>
          </a:p>
          <a:p>
            <a:r>
              <a:rPr lang="en-US" altLang="en-US" sz="2800" dirty="0"/>
              <a:t>The 450 GB is allocated to the virtual server by the cloud provider (3). </a:t>
            </a:r>
          </a:p>
          <a:p>
            <a:r>
              <a:rPr lang="en-US" altLang="en-US" sz="2800" dirty="0"/>
              <a:t>The cloud consumer has not installed any software yet, meaning the actual used space is currently 0 GB (4). </a:t>
            </a:r>
          </a:p>
          <a:p>
            <a:r>
              <a:rPr lang="en-US" altLang="en-US" sz="2800" dirty="0"/>
              <a:t>Because the 450 GB are already allocated and reserved for the cloud consumer, it will be charged for 450 GB of disk usage as of the point of allocation (5).</a:t>
            </a:r>
            <a:endParaRPr lang="en-US" dirty="0"/>
          </a:p>
        </p:txBody>
      </p:sp>
      <p:sp>
        <p:nvSpPr>
          <p:cNvPr id="4" name="Footer Placeholder 1">
            <a:extLst>
              <a:ext uri="{FF2B5EF4-FFF2-40B4-BE49-F238E27FC236}">
                <a16:creationId xmlns:a16="http://schemas.microsoft.com/office/drawing/2014/main" id="{00213750-6FCD-4D17-A9FB-3EFFC5DA555C}"/>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612354" name="Picture 2">
            <a:extLst>
              <a:ext uri="{FF2B5EF4-FFF2-40B4-BE49-F238E27FC236}">
                <a16:creationId xmlns:a16="http://schemas.microsoft.com/office/drawing/2014/main" id="{70161DD2-66A1-44D4-80A2-FC260641FA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048" y="1213501"/>
            <a:ext cx="6520674" cy="4805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2355" name="Text Box 3">
            <a:extLst>
              <a:ext uri="{FF2B5EF4-FFF2-40B4-BE49-F238E27FC236}">
                <a16:creationId xmlns:a16="http://schemas.microsoft.com/office/drawing/2014/main" id="{A93ACFE2-E510-4FA4-859B-91F555D20EA8}"/>
              </a:ext>
            </a:extLst>
          </p:cNvPr>
          <p:cNvSpPr txBox="1">
            <a:spLocks noChangeArrowheads="1"/>
          </p:cNvSpPr>
          <p:nvPr/>
        </p:nvSpPr>
        <p:spPr bwMode="auto">
          <a:xfrm>
            <a:off x="8734926" y="6146958"/>
            <a:ext cx="1126198" cy="276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00" dirty="0"/>
              <a:t>Figure 11.13</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F2660-948B-4D62-90DB-4DF0777213F8}"/>
              </a:ext>
            </a:extLst>
          </p:cNvPr>
          <p:cNvSpPr>
            <a:spLocks noGrp="1"/>
          </p:cNvSpPr>
          <p:nvPr>
            <p:ph type="title"/>
          </p:nvPr>
        </p:nvSpPr>
        <p:spPr/>
        <p:txBody>
          <a:bodyPr>
            <a:normAutofit fontScale="90000"/>
          </a:bodyPr>
          <a:lstStyle/>
          <a:p>
            <a:pPr algn="ctr"/>
            <a:r>
              <a:rPr lang="en-US" dirty="0"/>
              <a:t>11.7. Elastic Disk Provisioning Architecture</a:t>
            </a:r>
          </a:p>
        </p:txBody>
      </p:sp>
      <p:sp>
        <p:nvSpPr>
          <p:cNvPr id="3" name="Content Placeholder 2">
            <a:extLst>
              <a:ext uri="{FF2B5EF4-FFF2-40B4-BE49-F238E27FC236}">
                <a16:creationId xmlns:a16="http://schemas.microsoft.com/office/drawing/2014/main" id="{EFECAC7A-46B4-46B3-98D7-EFCB7BC286EE}"/>
              </a:ext>
            </a:extLst>
          </p:cNvPr>
          <p:cNvSpPr>
            <a:spLocks noGrp="1"/>
          </p:cNvSpPr>
          <p:nvPr>
            <p:ph idx="1"/>
          </p:nvPr>
        </p:nvSpPr>
        <p:spPr/>
        <p:txBody>
          <a:bodyPr>
            <a:normAutofit/>
          </a:bodyPr>
          <a:lstStyle/>
          <a:p>
            <a:r>
              <a:rPr lang="en-US" dirty="0"/>
              <a:t>The </a:t>
            </a:r>
            <a:r>
              <a:rPr lang="en-US" b="1" i="1" dirty="0"/>
              <a:t>elastic disk provisioning architecture </a:t>
            </a:r>
            <a:r>
              <a:rPr lang="en-US" dirty="0"/>
              <a:t>establishes a dynamic storage provisioning system that ensures that the cloud consumer is granularly billed for the exact amount of storage that it actually uses</a:t>
            </a:r>
          </a:p>
          <a:p>
            <a:pPr lvl="1"/>
            <a:r>
              <a:rPr lang="en-US" dirty="0"/>
              <a:t>uses </a:t>
            </a:r>
            <a:r>
              <a:rPr lang="en-US" i="1" dirty="0"/>
              <a:t>thin-provisioning</a:t>
            </a:r>
            <a:r>
              <a:rPr lang="en-US" dirty="0"/>
              <a:t> technology for the dynamic allocation of storage space, and is further supported by runtime usage monitoring to collect accurate usage data for billing purposes</a:t>
            </a:r>
          </a:p>
          <a:p>
            <a:r>
              <a:rPr lang="en-US" dirty="0"/>
              <a:t>Thin-provisioning software is installed on virtual servers that process dynamic storage allocation via the hypervisor, while the pay-per-use monitor tracks and reports granular billing-related disk usage data</a:t>
            </a:r>
          </a:p>
        </p:txBody>
      </p:sp>
    </p:spTree>
    <p:extLst>
      <p:ext uri="{BB962C8B-B14F-4D97-AF65-F5344CB8AC3E}">
        <p14:creationId xmlns:p14="http://schemas.microsoft.com/office/powerpoint/2010/main" val="1414345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27119-5C2F-4F92-B541-F7303B37B371}"/>
              </a:ext>
            </a:extLst>
          </p:cNvPr>
          <p:cNvSpPr>
            <a:spLocks noGrp="1"/>
          </p:cNvSpPr>
          <p:nvPr>
            <p:ph type="title"/>
          </p:nvPr>
        </p:nvSpPr>
        <p:spPr/>
        <p:txBody>
          <a:bodyPr>
            <a:normAutofit fontScale="90000"/>
          </a:bodyPr>
          <a:lstStyle/>
          <a:p>
            <a:r>
              <a:rPr lang="en-US" dirty="0"/>
              <a:t>11.7. Elastic Disk Provisioning Architecture</a:t>
            </a:r>
          </a:p>
        </p:txBody>
      </p:sp>
      <p:sp>
        <p:nvSpPr>
          <p:cNvPr id="3" name="Content Placeholder 2">
            <a:extLst>
              <a:ext uri="{FF2B5EF4-FFF2-40B4-BE49-F238E27FC236}">
                <a16:creationId xmlns:a16="http://schemas.microsoft.com/office/drawing/2014/main" id="{C563AA81-2D1C-4DBC-B796-DC0134ED9EFF}"/>
              </a:ext>
            </a:extLst>
          </p:cNvPr>
          <p:cNvSpPr>
            <a:spLocks noGrp="1"/>
          </p:cNvSpPr>
          <p:nvPr>
            <p:ph idx="1"/>
          </p:nvPr>
        </p:nvSpPr>
        <p:spPr>
          <a:xfrm>
            <a:off x="259493" y="1075039"/>
            <a:ext cx="5122324" cy="5115693"/>
          </a:xfrm>
        </p:spPr>
        <p:txBody>
          <a:bodyPr>
            <a:normAutofit fontScale="62500" lnSpcReduction="20000"/>
          </a:bodyPr>
          <a:lstStyle/>
          <a:p>
            <a:r>
              <a:rPr lang="en-US" altLang="en-US" sz="2800" dirty="0"/>
              <a:t>The cloud consumer requests a virtual server with three hard disks, each with a capacity of 150 GB (1). The virtual server is provisioned by this architecture with a total of 450 GB of disk space (2)</a:t>
            </a:r>
          </a:p>
          <a:p>
            <a:r>
              <a:rPr lang="en-US" altLang="en-US" sz="2800" dirty="0"/>
              <a:t>The 450 GB are set as the maximum disk usage that is allowed for this virtual server, although no physical disk space has been reserved or allocated yet (3)</a:t>
            </a:r>
          </a:p>
          <a:p>
            <a:r>
              <a:rPr lang="en-US" altLang="en-US" sz="2800" dirty="0"/>
              <a:t>The cloud consumer has not installed any software, meaning the actual used space is currently at 0 GB (4)</a:t>
            </a:r>
          </a:p>
          <a:p>
            <a:r>
              <a:rPr lang="en-US" altLang="en-US" sz="2800" dirty="0"/>
              <a:t>Because the allocated disk space is equal to the actual used space (which is currently at zero), the cloud consumer is not charged for any disk space usage (5).</a:t>
            </a:r>
            <a:endParaRPr lang="en-US" dirty="0"/>
          </a:p>
        </p:txBody>
      </p:sp>
      <p:sp>
        <p:nvSpPr>
          <p:cNvPr id="4" name="Footer Placeholder 1">
            <a:extLst>
              <a:ext uri="{FF2B5EF4-FFF2-40B4-BE49-F238E27FC236}">
                <a16:creationId xmlns:a16="http://schemas.microsoft.com/office/drawing/2014/main" id="{EC181537-D1A9-4FD8-A52A-9AFBA88815E1}"/>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614402" name="Picture 2">
            <a:extLst>
              <a:ext uri="{FF2B5EF4-FFF2-40B4-BE49-F238E27FC236}">
                <a16:creationId xmlns:a16="http://schemas.microsoft.com/office/drawing/2014/main" id="{426C5F8E-40E7-4E5B-87CD-A2D7B8BD40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816" y="1369280"/>
            <a:ext cx="6657892" cy="4906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403" name="Text Box 3">
            <a:extLst>
              <a:ext uri="{FF2B5EF4-FFF2-40B4-BE49-F238E27FC236}">
                <a16:creationId xmlns:a16="http://schemas.microsoft.com/office/drawing/2014/main" id="{0594B16A-F92F-4F91-BB91-21DFBE86F282}"/>
              </a:ext>
            </a:extLst>
          </p:cNvPr>
          <p:cNvSpPr txBox="1">
            <a:spLocks noChangeArrowheads="1"/>
          </p:cNvSpPr>
          <p:nvPr/>
        </p:nvSpPr>
        <p:spPr bwMode="auto">
          <a:xfrm>
            <a:off x="8710762" y="6304678"/>
            <a:ext cx="1459501" cy="258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080" dirty="0"/>
              <a:t>Figure 11.14</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0317C-0C44-485A-AE41-699745ADC42D}"/>
              </a:ext>
            </a:extLst>
          </p:cNvPr>
          <p:cNvSpPr>
            <a:spLocks noGrp="1"/>
          </p:cNvSpPr>
          <p:nvPr>
            <p:ph type="title"/>
          </p:nvPr>
        </p:nvSpPr>
        <p:spPr/>
        <p:txBody>
          <a:bodyPr>
            <a:normAutofit fontScale="90000"/>
          </a:bodyPr>
          <a:lstStyle/>
          <a:p>
            <a:r>
              <a:rPr lang="en-US" dirty="0"/>
              <a:t>11.7. Elastic Disk Provisioning Architecture</a:t>
            </a:r>
          </a:p>
        </p:txBody>
      </p:sp>
      <p:sp>
        <p:nvSpPr>
          <p:cNvPr id="3" name="Content Placeholder 2">
            <a:extLst>
              <a:ext uri="{FF2B5EF4-FFF2-40B4-BE49-F238E27FC236}">
                <a16:creationId xmlns:a16="http://schemas.microsoft.com/office/drawing/2014/main" id="{8692418A-5F12-4996-8E4E-5D50A6D4A1B9}"/>
              </a:ext>
            </a:extLst>
          </p:cNvPr>
          <p:cNvSpPr>
            <a:spLocks noGrp="1"/>
          </p:cNvSpPr>
          <p:nvPr>
            <p:ph idx="1"/>
          </p:nvPr>
        </p:nvSpPr>
        <p:spPr>
          <a:xfrm>
            <a:off x="259493" y="831827"/>
            <a:ext cx="5836508" cy="5529889"/>
          </a:xfrm>
        </p:spPr>
        <p:txBody>
          <a:bodyPr>
            <a:normAutofit fontScale="70000" lnSpcReduction="20000"/>
          </a:bodyPr>
          <a:lstStyle/>
          <a:p>
            <a:r>
              <a:rPr lang="en-US" altLang="en-US" sz="2800" dirty="0"/>
              <a:t>A request is received from a cloud consumer, and the provisioning of a new virtual server instance begins (1). </a:t>
            </a:r>
          </a:p>
          <a:p>
            <a:r>
              <a:rPr lang="en-US" altLang="en-US" sz="2800" dirty="0"/>
              <a:t>As part of the provisioning process, the hard disks are chosen as dynamic or thin-provisioned disks (2). </a:t>
            </a:r>
          </a:p>
          <a:p>
            <a:r>
              <a:rPr lang="en-US" altLang="en-US" sz="2800" dirty="0"/>
              <a:t>The hypervisor calls a dynamic disk allocation component to create thin disks for the virtual server (3). </a:t>
            </a:r>
          </a:p>
          <a:p>
            <a:r>
              <a:rPr lang="en-US" altLang="en-US" sz="2800" dirty="0"/>
              <a:t>Virtual server disks are created via the thin-provisioning program and saved in a folder of near-zero size. The size of this folder and its files grow as operating applications are installed and additional files are copied onto the virtual server (4). </a:t>
            </a:r>
          </a:p>
          <a:p>
            <a:r>
              <a:rPr lang="en-US" altLang="en-US" sz="2800" dirty="0"/>
              <a:t>The pay-per-use monitor tracks the actual dynamically allocated storage for billing purposes (5).</a:t>
            </a:r>
            <a:endParaRPr lang="en-US" dirty="0"/>
          </a:p>
        </p:txBody>
      </p:sp>
      <p:sp>
        <p:nvSpPr>
          <p:cNvPr id="4" name="Footer Placeholder 1">
            <a:extLst>
              <a:ext uri="{FF2B5EF4-FFF2-40B4-BE49-F238E27FC236}">
                <a16:creationId xmlns:a16="http://schemas.microsoft.com/office/drawing/2014/main" id="{D804C959-E127-452D-AFCB-3986949A6B2C}"/>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616450" name="Picture 2">
            <a:extLst>
              <a:ext uri="{FF2B5EF4-FFF2-40B4-BE49-F238E27FC236}">
                <a16:creationId xmlns:a16="http://schemas.microsoft.com/office/drawing/2014/main" id="{833CA65E-8190-4EB3-B1A3-AF6678910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3027" y="1725177"/>
            <a:ext cx="6072835" cy="3743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6451" name="Text Box 3">
            <a:extLst>
              <a:ext uri="{FF2B5EF4-FFF2-40B4-BE49-F238E27FC236}">
                <a16:creationId xmlns:a16="http://schemas.microsoft.com/office/drawing/2014/main" id="{C47D7580-89BC-4F92-BF25-A6BD41F6A970}"/>
              </a:ext>
            </a:extLst>
          </p:cNvPr>
          <p:cNvSpPr txBox="1">
            <a:spLocks noChangeArrowheads="1"/>
          </p:cNvSpPr>
          <p:nvPr/>
        </p:nvSpPr>
        <p:spPr bwMode="auto">
          <a:xfrm>
            <a:off x="8831179" y="6265673"/>
            <a:ext cx="1514789" cy="258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080" dirty="0"/>
              <a:t>Figure 11.15</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DF07F-070D-4563-A43F-22357B44B86D}"/>
              </a:ext>
            </a:extLst>
          </p:cNvPr>
          <p:cNvSpPr>
            <a:spLocks noGrp="1"/>
          </p:cNvSpPr>
          <p:nvPr>
            <p:ph type="title"/>
          </p:nvPr>
        </p:nvSpPr>
        <p:spPr/>
        <p:txBody>
          <a:bodyPr>
            <a:normAutofit fontScale="90000"/>
          </a:bodyPr>
          <a:lstStyle/>
          <a:p>
            <a:pPr algn="ctr"/>
            <a:r>
              <a:rPr lang="en-US" dirty="0"/>
              <a:t>11.7. Elastic Disk Provisioning Architecture</a:t>
            </a:r>
          </a:p>
        </p:txBody>
      </p:sp>
      <p:sp>
        <p:nvSpPr>
          <p:cNvPr id="3" name="Content Placeholder 2">
            <a:extLst>
              <a:ext uri="{FF2B5EF4-FFF2-40B4-BE49-F238E27FC236}">
                <a16:creationId xmlns:a16="http://schemas.microsoft.com/office/drawing/2014/main" id="{D7E807FD-D8A5-4C11-AEBB-37EA084B2D45}"/>
              </a:ext>
            </a:extLst>
          </p:cNvPr>
          <p:cNvSpPr>
            <a:spLocks noGrp="1"/>
          </p:cNvSpPr>
          <p:nvPr>
            <p:ph idx="1"/>
          </p:nvPr>
        </p:nvSpPr>
        <p:spPr>
          <a:xfrm>
            <a:off x="276726" y="1010652"/>
            <a:ext cx="11635187" cy="5513553"/>
          </a:xfrm>
        </p:spPr>
        <p:txBody>
          <a:bodyPr>
            <a:normAutofit/>
          </a:bodyPr>
          <a:lstStyle/>
          <a:p>
            <a:r>
              <a:rPr lang="en-US" dirty="0"/>
              <a:t>The following mechanisms can be included in this architecture in addition to the cloud storage device, virtual server, hypervisor, and pay-per-use monitor:</a:t>
            </a:r>
          </a:p>
          <a:p>
            <a:pPr lvl="1"/>
            <a:r>
              <a:rPr lang="en-US" b="1" dirty="0"/>
              <a:t>Cloud Usage Monitor </a:t>
            </a:r>
            <a:r>
              <a:rPr lang="en-US" dirty="0"/>
              <a:t>– Specialized cloud usage monitors can be used to track and log storage usage fluctuations</a:t>
            </a:r>
          </a:p>
          <a:p>
            <a:pPr lvl="1"/>
            <a:r>
              <a:rPr lang="en-US" b="1" dirty="0"/>
              <a:t>Resource Replication </a:t>
            </a:r>
            <a:r>
              <a:rPr lang="en-US" dirty="0"/>
              <a:t>– Resource replication is part of an elastic disk provisioning system when conversion of dynamic thin-disk storage into static thick-disk storage is required</a:t>
            </a:r>
          </a:p>
        </p:txBody>
      </p:sp>
    </p:spTree>
    <p:extLst>
      <p:ext uri="{BB962C8B-B14F-4D97-AF65-F5344CB8AC3E}">
        <p14:creationId xmlns:p14="http://schemas.microsoft.com/office/powerpoint/2010/main" val="2067163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44B55-5CED-4926-9942-21A4196834DD}"/>
              </a:ext>
            </a:extLst>
          </p:cNvPr>
          <p:cNvSpPr>
            <a:spLocks noGrp="1"/>
          </p:cNvSpPr>
          <p:nvPr>
            <p:ph type="title"/>
          </p:nvPr>
        </p:nvSpPr>
        <p:spPr/>
        <p:txBody>
          <a:bodyPr>
            <a:normAutofit fontScale="90000"/>
          </a:bodyPr>
          <a:lstStyle/>
          <a:p>
            <a:pPr algn="ctr"/>
            <a:r>
              <a:rPr lang="en-US" dirty="0"/>
              <a:t>11.8. Redundant Storage Architecture</a:t>
            </a:r>
          </a:p>
        </p:txBody>
      </p:sp>
      <p:sp>
        <p:nvSpPr>
          <p:cNvPr id="3" name="Content Placeholder 2">
            <a:extLst>
              <a:ext uri="{FF2B5EF4-FFF2-40B4-BE49-F238E27FC236}">
                <a16:creationId xmlns:a16="http://schemas.microsoft.com/office/drawing/2014/main" id="{2E9E013A-7093-494D-8F56-4D2B2F5361DC}"/>
              </a:ext>
            </a:extLst>
          </p:cNvPr>
          <p:cNvSpPr>
            <a:spLocks noGrp="1"/>
          </p:cNvSpPr>
          <p:nvPr>
            <p:ph idx="1"/>
          </p:nvPr>
        </p:nvSpPr>
        <p:spPr>
          <a:xfrm>
            <a:off x="259492" y="1075039"/>
            <a:ext cx="11652421" cy="5449166"/>
          </a:xfrm>
        </p:spPr>
        <p:txBody>
          <a:bodyPr>
            <a:normAutofit fontScale="92500" lnSpcReduction="10000"/>
          </a:bodyPr>
          <a:lstStyle/>
          <a:p>
            <a:r>
              <a:rPr lang="en-US" dirty="0"/>
              <a:t>Cloud storage devices are occasionally subject to failure and disruptions that are caused by network connectivity issues, controller or general hardware failure, or security breaches. </a:t>
            </a:r>
          </a:p>
          <a:p>
            <a:r>
              <a:rPr lang="en-US" dirty="0"/>
              <a:t>A compromised cloud storage device’s reliability can have a ripple effect and cause impact failure across all of the services, applications, and infrastructure components in the cloud that are reliant on its availability</a:t>
            </a:r>
          </a:p>
          <a:p>
            <a:r>
              <a:rPr lang="en-US" dirty="0"/>
              <a:t>A </a:t>
            </a:r>
            <a:r>
              <a:rPr lang="en-US" b="1" dirty="0"/>
              <a:t>logical unit number (LUN)</a:t>
            </a:r>
            <a:r>
              <a:rPr lang="en-US" dirty="0"/>
              <a:t> is a logical drive that represents a partition of a physical drive</a:t>
            </a:r>
          </a:p>
          <a:p>
            <a:r>
              <a:rPr lang="en-US" dirty="0"/>
              <a:t>The </a:t>
            </a:r>
            <a:r>
              <a:rPr lang="en-US" b="1" dirty="0"/>
              <a:t>storage service gateway </a:t>
            </a:r>
            <a:r>
              <a:rPr lang="en-US" dirty="0"/>
              <a:t>is a component that acts as the external interface to cloud storage services, and is capable of automatically redirecting cloud consumer requests whenever the location of the requested data has changed</a:t>
            </a:r>
          </a:p>
        </p:txBody>
      </p:sp>
    </p:spTree>
    <p:extLst>
      <p:ext uri="{BB962C8B-B14F-4D97-AF65-F5344CB8AC3E}">
        <p14:creationId xmlns:p14="http://schemas.microsoft.com/office/powerpoint/2010/main" val="1436313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173FD-8C81-4CE8-BD95-38E67480FDDF}"/>
              </a:ext>
            </a:extLst>
          </p:cNvPr>
          <p:cNvSpPr>
            <a:spLocks noGrp="1"/>
          </p:cNvSpPr>
          <p:nvPr>
            <p:ph type="title"/>
          </p:nvPr>
        </p:nvSpPr>
        <p:spPr/>
        <p:txBody>
          <a:bodyPr>
            <a:normAutofit fontScale="90000"/>
          </a:bodyPr>
          <a:lstStyle/>
          <a:p>
            <a:pPr algn="ctr"/>
            <a:r>
              <a:rPr lang="en-US" dirty="0"/>
              <a:t>11.8. Redundant Storage Architecture</a:t>
            </a:r>
          </a:p>
        </p:txBody>
      </p:sp>
      <p:sp>
        <p:nvSpPr>
          <p:cNvPr id="3" name="Content Placeholder 2">
            <a:extLst>
              <a:ext uri="{FF2B5EF4-FFF2-40B4-BE49-F238E27FC236}">
                <a16:creationId xmlns:a16="http://schemas.microsoft.com/office/drawing/2014/main" id="{3AD4BFBC-DC4B-4347-AC84-92CA3FB9645A}"/>
              </a:ext>
            </a:extLst>
          </p:cNvPr>
          <p:cNvSpPr>
            <a:spLocks noGrp="1"/>
          </p:cNvSpPr>
          <p:nvPr>
            <p:ph idx="1"/>
          </p:nvPr>
        </p:nvSpPr>
        <p:spPr>
          <a:xfrm>
            <a:off x="259492" y="1075039"/>
            <a:ext cx="5180607" cy="5115693"/>
          </a:xfrm>
        </p:spPr>
        <p:txBody>
          <a:bodyPr>
            <a:normAutofit fontScale="85000" lnSpcReduction="20000"/>
          </a:bodyPr>
          <a:lstStyle/>
          <a:p>
            <a:r>
              <a:rPr lang="en-US" dirty="0"/>
              <a:t>The </a:t>
            </a:r>
            <a:r>
              <a:rPr lang="en-US" b="1" i="1" dirty="0"/>
              <a:t>redundant storage architecture </a:t>
            </a:r>
            <a:r>
              <a:rPr lang="en-US" dirty="0"/>
              <a:t>introduces a secondary duplicate cloud storage device as part of a failover system that synchronizes its data with the data in the primary cloud storage device. </a:t>
            </a:r>
          </a:p>
          <a:p>
            <a:r>
              <a:rPr lang="en-US" dirty="0"/>
              <a:t>A storage service gateway diverts cloud consumer requests to the secondary device whenever the primary device fails</a:t>
            </a:r>
          </a:p>
          <a:p>
            <a:r>
              <a:rPr lang="en-US" altLang="en-US" sz="2800" dirty="0"/>
              <a:t>The primary cloud storage device is routinely replicated to the secondary cloud storage device (1).</a:t>
            </a:r>
            <a:endParaRPr lang="en-US" dirty="0"/>
          </a:p>
        </p:txBody>
      </p:sp>
      <p:sp>
        <p:nvSpPr>
          <p:cNvPr id="4" name="Footer Placeholder 1">
            <a:extLst>
              <a:ext uri="{FF2B5EF4-FFF2-40B4-BE49-F238E27FC236}">
                <a16:creationId xmlns:a16="http://schemas.microsoft.com/office/drawing/2014/main" id="{9A93DE65-EB4B-40DC-B13B-8685C44FA331}"/>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618498" name="Picture 2">
            <a:extLst>
              <a:ext uri="{FF2B5EF4-FFF2-40B4-BE49-F238E27FC236}">
                <a16:creationId xmlns:a16="http://schemas.microsoft.com/office/drawing/2014/main" id="{435EE6AA-7651-42E4-AA71-554A38C56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099" y="2002750"/>
            <a:ext cx="6660750" cy="4187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8499" name="Text Box 3">
            <a:extLst>
              <a:ext uri="{FF2B5EF4-FFF2-40B4-BE49-F238E27FC236}">
                <a16:creationId xmlns:a16="http://schemas.microsoft.com/office/drawing/2014/main" id="{60AB891F-B156-40DC-9428-0915A6527A03}"/>
              </a:ext>
            </a:extLst>
          </p:cNvPr>
          <p:cNvSpPr txBox="1">
            <a:spLocks noChangeArrowheads="1"/>
          </p:cNvSpPr>
          <p:nvPr/>
        </p:nvSpPr>
        <p:spPr bwMode="auto">
          <a:xfrm>
            <a:off x="8482261" y="6290764"/>
            <a:ext cx="1838353"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11.16</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0C049-862B-4E5F-B272-46193A788492}"/>
              </a:ext>
            </a:extLst>
          </p:cNvPr>
          <p:cNvSpPr>
            <a:spLocks noGrp="1"/>
          </p:cNvSpPr>
          <p:nvPr>
            <p:ph type="title"/>
          </p:nvPr>
        </p:nvSpPr>
        <p:spPr/>
        <p:txBody>
          <a:bodyPr>
            <a:normAutofit fontScale="90000"/>
          </a:bodyPr>
          <a:lstStyle/>
          <a:p>
            <a:pPr algn="ctr"/>
            <a:r>
              <a:rPr lang="en-US" dirty="0"/>
              <a:t>11.8. Redundant Storage Architecture</a:t>
            </a:r>
          </a:p>
        </p:txBody>
      </p:sp>
      <p:sp>
        <p:nvSpPr>
          <p:cNvPr id="3" name="Content Placeholder 2">
            <a:extLst>
              <a:ext uri="{FF2B5EF4-FFF2-40B4-BE49-F238E27FC236}">
                <a16:creationId xmlns:a16="http://schemas.microsoft.com/office/drawing/2014/main" id="{F959583A-F6B8-4C61-93F1-BC8DB10D173C}"/>
              </a:ext>
            </a:extLst>
          </p:cNvPr>
          <p:cNvSpPr>
            <a:spLocks noGrp="1"/>
          </p:cNvSpPr>
          <p:nvPr>
            <p:ph idx="1"/>
          </p:nvPr>
        </p:nvSpPr>
        <p:spPr>
          <a:xfrm>
            <a:off x="259493" y="1075039"/>
            <a:ext cx="5146128" cy="5115693"/>
          </a:xfrm>
        </p:spPr>
        <p:txBody>
          <a:bodyPr>
            <a:normAutofit lnSpcReduction="10000"/>
          </a:bodyPr>
          <a:lstStyle/>
          <a:p>
            <a:r>
              <a:rPr lang="en-US" altLang="en-US" sz="2800" dirty="0"/>
              <a:t>The primary storage becomes unavailable and the storage service gateway forwards the cloud consumer requests to the secondary storage device (2)</a:t>
            </a:r>
          </a:p>
          <a:p>
            <a:r>
              <a:rPr lang="en-US" altLang="en-US" sz="2800" dirty="0"/>
              <a:t>The secondary storage device forwards the requests to the LUNs, allowing cloud consumers to continue to access their data (3).</a:t>
            </a:r>
            <a:endParaRPr lang="en-US" dirty="0"/>
          </a:p>
        </p:txBody>
      </p:sp>
      <p:sp>
        <p:nvSpPr>
          <p:cNvPr id="4" name="Footer Placeholder 1">
            <a:extLst>
              <a:ext uri="{FF2B5EF4-FFF2-40B4-BE49-F238E27FC236}">
                <a16:creationId xmlns:a16="http://schemas.microsoft.com/office/drawing/2014/main" id="{925E5B5C-EE10-4B7D-97EE-9A89F4ABD777}"/>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620546" name="Picture 2">
            <a:extLst>
              <a:ext uri="{FF2B5EF4-FFF2-40B4-BE49-F238E27FC236}">
                <a16:creationId xmlns:a16="http://schemas.microsoft.com/office/drawing/2014/main" id="{3EE5F8C4-00B7-44E6-B38A-2F559D2F7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5620" y="1465617"/>
            <a:ext cx="6586424" cy="4126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20547" name="Text Box 3">
            <a:extLst>
              <a:ext uri="{FF2B5EF4-FFF2-40B4-BE49-F238E27FC236}">
                <a16:creationId xmlns:a16="http://schemas.microsoft.com/office/drawing/2014/main" id="{A13ABBD2-BCCF-4401-B86F-1CF8B9EBA184}"/>
              </a:ext>
            </a:extLst>
          </p:cNvPr>
          <p:cNvSpPr txBox="1">
            <a:spLocks noChangeArrowheads="1"/>
          </p:cNvSpPr>
          <p:nvPr/>
        </p:nvSpPr>
        <p:spPr bwMode="auto">
          <a:xfrm>
            <a:off x="8698832" y="5763122"/>
            <a:ext cx="1052719"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11.17</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982E9-826C-4013-925E-F3663F5117FB}"/>
              </a:ext>
            </a:extLst>
          </p:cNvPr>
          <p:cNvSpPr>
            <a:spLocks noGrp="1"/>
          </p:cNvSpPr>
          <p:nvPr>
            <p:ph type="title"/>
          </p:nvPr>
        </p:nvSpPr>
        <p:spPr/>
        <p:txBody>
          <a:bodyPr>
            <a:normAutofit fontScale="90000"/>
          </a:bodyPr>
          <a:lstStyle/>
          <a:p>
            <a:pPr algn="ctr"/>
            <a:r>
              <a:rPr lang="en-US" dirty="0"/>
              <a:t>11.8. Redundant Storage Architecture</a:t>
            </a:r>
          </a:p>
        </p:txBody>
      </p:sp>
      <p:sp>
        <p:nvSpPr>
          <p:cNvPr id="3" name="Content Placeholder 2">
            <a:extLst>
              <a:ext uri="{FF2B5EF4-FFF2-40B4-BE49-F238E27FC236}">
                <a16:creationId xmlns:a16="http://schemas.microsoft.com/office/drawing/2014/main" id="{FB87D6E6-AE60-48B6-AD44-928AADD07F5A}"/>
              </a:ext>
            </a:extLst>
          </p:cNvPr>
          <p:cNvSpPr>
            <a:spLocks noGrp="1"/>
          </p:cNvSpPr>
          <p:nvPr>
            <p:ph idx="1"/>
          </p:nvPr>
        </p:nvSpPr>
        <p:spPr>
          <a:xfrm>
            <a:off x="259493" y="1075039"/>
            <a:ext cx="5233230" cy="5115693"/>
          </a:xfrm>
        </p:spPr>
        <p:txBody>
          <a:bodyPr>
            <a:normAutofit fontScale="85000" lnSpcReduction="10000"/>
          </a:bodyPr>
          <a:lstStyle/>
          <a:p>
            <a:r>
              <a:rPr lang="en-US" dirty="0"/>
              <a:t>This cloud architecture primarily relies on a storage replication system that keeps the primary cloud storage device synchronized with its duplicate secondary cloud storage devices</a:t>
            </a:r>
          </a:p>
          <a:p>
            <a:r>
              <a:rPr lang="en-US" b="1" dirty="0"/>
              <a:t>Storage replication </a:t>
            </a:r>
            <a:r>
              <a:rPr lang="en-US" dirty="0"/>
              <a:t>is a variation of the resource replication mechanisms used to synchronously or asynchronously replicate data from a primary storage device to a secondary storage device. It can be used to replicate partial and entire LUNs</a:t>
            </a:r>
          </a:p>
        </p:txBody>
      </p:sp>
      <p:sp>
        <p:nvSpPr>
          <p:cNvPr id="4" name="Footer Placeholder 1">
            <a:extLst>
              <a:ext uri="{FF2B5EF4-FFF2-40B4-BE49-F238E27FC236}">
                <a16:creationId xmlns:a16="http://schemas.microsoft.com/office/drawing/2014/main" id="{9B280850-0DC2-4156-B8A7-A8E7612D12A7}"/>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622594" name="Picture 2">
            <a:extLst>
              <a:ext uri="{FF2B5EF4-FFF2-40B4-BE49-F238E27FC236}">
                <a16:creationId xmlns:a16="http://schemas.microsoft.com/office/drawing/2014/main" id="{E21F1A44-5F66-4CFE-B588-204FBB079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722" y="1609646"/>
            <a:ext cx="6419191" cy="4046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22595" name="Text Box 3">
            <a:extLst>
              <a:ext uri="{FF2B5EF4-FFF2-40B4-BE49-F238E27FC236}">
                <a16:creationId xmlns:a16="http://schemas.microsoft.com/office/drawing/2014/main" id="{61DD4848-ADA5-4B0F-B48F-299C393CD975}"/>
              </a:ext>
            </a:extLst>
          </p:cNvPr>
          <p:cNvSpPr txBox="1">
            <a:spLocks noChangeArrowheads="1"/>
          </p:cNvSpPr>
          <p:nvPr/>
        </p:nvSpPr>
        <p:spPr bwMode="auto">
          <a:xfrm>
            <a:off x="5168975" y="5881328"/>
            <a:ext cx="7066684" cy="48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en-US" sz="1261" dirty="0"/>
              <a:t>Figure 11.18 Storage replication is used to keep the redundant storage device synchronized with the primary storage device.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C6AE-909C-4A8C-A83E-A6E30E8E18E1}"/>
              </a:ext>
            </a:extLst>
          </p:cNvPr>
          <p:cNvSpPr>
            <a:spLocks noGrp="1"/>
          </p:cNvSpPr>
          <p:nvPr>
            <p:ph type="title"/>
          </p:nvPr>
        </p:nvSpPr>
        <p:spPr/>
        <p:txBody>
          <a:bodyPr>
            <a:normAutofit fontScale="90000"/>
          </a:bodyPr>
          <a:lstStyle/>
          <a:p>
            <a:pPr algn="ctr"/>
            <a:r>
              <a:rPr lang="en-US" dirty="0"/>
              <a:t>11.8. Redundant Storage Architecture</a:t>
            </a:r>
          </a:p>
        </p:txBody>
      </p:sp>
      <p:sp>
        <p:nvSpPr>
          <p:cNvPr id="3" name="Content Placeholder 2">
            <a:extLst>
              <a:ext uri="{FF2B5EF4-FFF2-40B4-BE49-F238E27FC236}">
                <a16:creationId xmlns:a16="http://schemas.microsoft.com/office/drawing/2014/main" id="{7C723AD9-CE2A-466B-8697-F44935DF12EA}"/>
              </a:ext>
            </a:extLst>
          </p:cNvPr>
          <p:cNvSpPr>
            <a:spLocks noGrp="1"/>
          </p:cNvSpPr>
          <p:nvPr>
            <p:ph idx="1"/>
          </p:nvPr>
        </p:nvSpPr>
        <p:spPr/>
        <p:txBody>
          <a:bodyPr>
            <a:normAutofit fontScale="92500" lnSpcReduction="20000"/>
          </a:bodyPr>
          <a:lstStyle/>
          <a:p>
            <a:r>
              <a:rPr lang="en-US" dirty="0"/>
              <a:t>Cloud providers may locate secondary cloud storage devices in a different geographical region than the primary cloud storage device, usually for economic reasons. </a:t>
            </a:r>
          </a:p>
          <a:p>
            <a:pPr lvl="1"/>
            <a:r>
              <a:rPr lang="en-US" dirty="0"/>
              <a:t>this can introduce legal concerns for some types of data. </a:t>
            </a:r>
          </a:p>
          <a:p>
            <a:r>
              <a:rPr lang="en-US" dirty="0"/>
              <a:t>The location of the secondary cloud storage devices can dictate the protocol and method used for synchronization, as some replication transport protocols have distance restrictions.</a:t>
            </a:r>
          </a:p>
          <a:p>
            <a:r>
              <a:rPr lang="en-US" dirty="0"/>
              <a:t>Some cloud providers use storage devices with dual array and storage controllers to improve device redundancy, and place secondary storage devices in a different physical location for cloud balancing and disaster recovery purposes. </a:t>
            </a:r>
          </a:p>
          <a:p>
            <a:pPr lvl="1"/>
            <a:r>
              <a:rPr lang="en-US" dirty="0"/>
              <a:t>cloud providers may need to lease a network connection via a third-party cloud provider in order to establish the replication between the two devices</a:t>
            </a:r>
          </a:p>
        </p:txBody>
      </p:sp>
    </p:spTree>
    <p:extLst>
      <p:ext uri="{BB962C8B-B14F-4D97-AF65-F5344CB8AC3E}">
        <p14:creationId xmlns:p14="http://schemas.microsoft.com/office/powerpoint/2010/main" val="1083215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3AFD-B2AF-4AA1-956B-B24EB641DAF0}"/>
              </a:ext>
            </a:extLst>
          </p:cNvPr>
          <p:cNvSpPr>
            <a:spLocks noGrp="1"/>
          </p:cNvSpPr>
          <p:nvPr>
            <p:ph type="title"/>
          </p:nvPr>
        </p:nvSpPr>
        <p:spPr/>
        <p:txBody>
          <a:bodyPr>
            <a:normAutofit fontScale="90000"/>
          </a:bodyPr>
          <a:lstStyle/>
          <a:p>
            <a:pPr algn="ctr"/>
            <a:r>
              <a:rPr lang="en-US" dirty="0"/>
              <a:t>11.1. Workload Distribution Architecture</a:t>
            </a:r>
          </a:p>
        </p:txBody>
      </p:sp>
      <p:sp>
        <p:nvSpPr>
          <p:cNvPr id="3" name="Content Placeholder 2">
            <a:extLst>
              <a:ext uri="{FF2B5EF4-FFF2-40B4-BE49-F238E27FC236}">
                <a16:creationId xmlns:a16="http://schemas.microsoft.com/office/drawing/2014/main" id="{DC6DC07A-9959-48D3-9F62-124E233F22A8}"/>
              </a:ext>
            </a:extLst>
          </p:cNvPr>
          <p:cNvSpPr>
            <a:spLocks noGrp="1"/>
          </p:cNvSpPr>
          <p:nvPr>
            <p:ph idx="1"/>
          </p:nvPr>
        </p:nvSpPr>
        <p:spPr>
          <a:xfrm>
            <a:off x="259492" y="1075039"/>
            <a:ext cx="4436939" cy="5115693"/>
          </a:xfrm>
        </p:spPr>
        <p:txBody>
          <a:bodyPr>
            <a:normAutofit/>
          </a:bodyPr>
          <a:lstStyle/>
          <a:p>
            <a:r>
              <a:rPr lang="en-US" dirty="0"/>
              <a:t>Load balancing systems can be applied to specific IT resources such as:</a:t>
            </a:r>
          </a:p>
          <a:p>
            <a:pPr lvl="1"/>
            <a:r>
              <a:rPr lang="en-US" dirty="0"/>
              <a:t>the </a:t>
            </a:r>
            <a:r>
              <a:rPr lang="en-US" i="1" dirty="0"/>
              <a:t>service</a:t>
            </a:r>
            <a:r>
              <a:rPr lang="en-US" dirty="0"/>
              <a:t> load balancing architecture</a:t>
            </a:r>
          </a:p>
          <a:p>
            <a:pPr lvl="1"/>
            <a:r>
              <a:rPr lang="en-US" dirty="0"/>
              <a:t>the load balanced </a:t>
            </a:r>
            <a:r>
              <a:rPr lang="en-US" i="1" dirty="0"/>
              <a:t>virtual server</a:t>
            </a:r>
            <a:r>
              <a:rPr lang="en-US" dirty="0"/>
              <a:t> architecture</a:t>
            </a:r>
          </a:p>
          <a:p>
            <a:pPr lvl="1"/>
            <a:r>
              <a:rPr lang="en-US" dirty="0"/>
              <a:t>the load balanced </a:t>
            </a:r>
            <a:r>
              <a:rPr lang="en-US" i="1" dirty="0"/>
              <a:t>virtual switches</a:t>
            </a:r>
            <a:r>
              <a:rPr lang="en-US" dirty="0"/>
              <a:t> architecture</a:t>
            </a:r>
          </a:p>
        </p:txBody>
      </p:sp>
      <p:sp>
        <p:nvSpPr>
          <p:cNvPr id="4" name="Footer Placeholder 1">
            <a:extLst>
              <a:ext uri="{FF2B5EF4-FFF2-40B4-BE49-F238E27FC236}">
                <a16:creationId xmlns:a16="http://schemas.microsoft.com/office/drawing/2014/main" id="{124A6321-BE6C-4E0A-B1E3-0894D44CD532}"/>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87778" name="Picture 2">
            <a:extLst>
              <a:ext uri="{FF2B5EF4-FFF2-40B4-BE49-F238E27FC236}">
                <a16:creationId xmlns:a16="http://schemas.microsoft.com/office/drawing/2014/main" id="{1EDF2689-70D3-402D-96DA-1CE305AEC0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6431" y="1346252"/>
            <a:ext cx="7392575" cy="3860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87779" name="Text Box 3">
            <a:extLst>
              <a:ext uri="{FF2B5EF4-FFF2-40B4-BE49-F238E27FC236}">
                <a16:creationId xmlns:a16="http://schemas.microsoft.com/office/drawing/2014/main" id="{1AF6E575-A8E3-4C5D-99FD-A4061FC88120}"/>
              </a:ext>
            </a:extLst>
          </p:cNvPr>
          <p:cNvSpPr txBox="1">
            <a:spLocks noChangeArrowheads="1"/>
          </p:cNvSpPr>
          <p:nvPr/>
        </p:nvSpPr>
        <p:spPr bwMode="auto">
          <a:xfrm>
            <a:off x="6749716" y="5264602"/>
            <a:ext cx="5162197" cy="868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11.1 A redundant copy of Cloud Service A is implemented on Virtual Server B. The load balancer intercepts cloud service consumer requests and directs them to both Virtual Servers A and B to ensure even workload distribution.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5D0D4-82FD-4608-91EE-97EDB549A576}"/>
              </a:ext>
            </a:extLst>
          </p:cNvPr>
          <p:cNvSpPr>
            <a:spLocks noGrp="1"/>
          </p:cNvSpPr>
          <p:nvPr>
            <p:ph type="title"/>
          </p:nvPr>
        </p:nvSpPr>
        <p:spPr/>
        <p:txBody>
          <a:bodyPr>
            <a:normAutofit fontScale="90000"/>
          </a:bodyPr>
          <a:lstStyle/>
          <a:p>
            <a:pPr algn="ctr"/>
            <a:r>
              <a:rPr lang="en-US" dirty="0"/>
              <a:t>11.9. Case Study Example</a:t>
            </a:r>
          </a:p>
        </p:txBody>
      </p:sp>
      <p:sp>
        <p:nvSpPr>
          <p:cNvPr id="3" name="Content Placeholder 2">
            <a:extLst>
              <a:ext uri="{FF2B5EF4-FFF2-40B4-BE49-F238E27FC236}">
                <a16:creationId xmlns:a16="http://schemas.microsoft.com/office/drawing/2014/main" id="{D2238BF0-599A-4794-84FA-F11CBBB82EDB}"/>
              </a:ext>
            </a:extLst>
          </p:cNvPr>
          <p:cNvSpPr>
            <a:spLocks noGrp="1"/>
          </p:cNvSpPr>
          <p:nvPr>
            <p:ph idx="1"/>
          </p:nvPr>
        </p:nvSpPr>
        <p:spPr>
          <a:xfrm>
            <a:off x="259493" y="1075039"/>
            <a:ext cx="5836508" cy="5115693"/>
          </a:xfrm>
        </p:spPr>
        <p:txBody>
          <a:bodyPr>
            <a:normAutofit fontScale="92500" lnSpcReduction="10000"/>
          </a:bodyPr>
          <a:lstStyle/>
          <a:p>
            <a:r>
              <a:rPr lang="en-US" dirty="0"/>
              <a:t>ATM Remote Upload Module (for account and legal docs) will reject upload attempts when capacity is reached. Decided to use a Cloud-bursting architecture</a:t>
            </a:r>
          </a:p>
          <a:p>
            <a:r>
              <a:rPr lang="en-US" altLang="en-US" sz="2800" dirty="0"/>
              <a:t>A cloud-based version of the on-premise Remote Upload Module service is deployed on ATN’s leased ready-made environment (1). </a:t>
            </a:r>
          </a:p>
          <a:p>
            <a:r>
              <a:rPr lang="en-US" altLang="en-US" sz="2800" dirty="0"/>
              <a:t>The automated scaling listener monitors service consumer requests (2).</a:t>
            </a:r>
            <a:endParaRPr lang="en-US" dirty="0"/>
          </a:p>
        </p:txBody>
      </p:sp>
      <p:sp>
        <p:nvSpPr>
          <p:cNvPr id="4" name="Footer Placeholder 1">
            <a:extLst>
              <a:ext uri="{FF2B5EF4-FFF2-40B4-BE49-F238E27FC236}">
                <a16:creationId xmlns:a16="http://schemas.microsoft.com/office/drawing/2014/main" id="{450E27D3-8E04-4E79-A25B-F41241856025}"/>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624642" name="Picture 2">
            <a:extLst>
              <a:ext uri="{FF2B5EF4-FFF2-40B4-BE49-F238E27FC236}">
                <a16:creationId xmlns:a16="http://schemas.microsoft.com/office/drawing/2014/main" id="{3BF1AB94-4886-42C9-9E61-02AE120B0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575" y="1366454"/>
            <a:ext cx="5900338" cy="4125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24643" name="Text Box 3">
            <a:extLst>
              <a:ext uri="{FF2B5EF4-FFF2-40B4-BE49-F238E27FC236}">
                <a16:creationId xmlns:a16="http://schemas.microsoft.com/office/drawing/2014/main" id="{CE12B2A5-DA67-4383-9F3E-4913AF58726F}"/>
              </a:ext>
            </a:extLst>
          </p:cNvPr>
          <p:cNvSpPr txBox="1">
            <a:spLocks noChangeArrowheads="1"/>
          </p:cNvSpPr>
          <p:nvPr/>
        </p:nvSpPr>
        <p:spPr bwMode="auto">
          <a:xfrm>
            <a:off x="8602579" y="5831730"/>
            <a:ext cx="1148972"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11.19</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EE0BA-FF1E-4527-BD7A-1612AA815109}"/>
              </a:ext>
            </a:extLst>
          </p:cNvPr>
          <p:cNvSpPr>
            <a:spLocks noGrp="1"/>
          </p:cNvSpPr>
          <p:nvPr>
            <p:ph type="title"/>
          </p:nvPr>
        </p:nvSpPr>
        <p:spPr/>
        <p:txBody>
          <a:bodyPr>
            <a:normAutofit fontScale="90000"/>
          </a:bodyPr>
          <a:lstStyle/>
          <a:p>
            <a:pPr algn="ctr"/>
            <a:r>
              <a:rPr lang="en-US" dirty="0"/>
              <a:t>11.9. Case Study Example</a:t>
            </a:r>
          </a:p>
        </p:txBody>
      </p:sp>
      <p:sp>
        <p:nvSpPr>
          <p:cNvPr id="3" name="Content Placeholder 2">
            <a:extLst>
              <a:ext uri="{FF2B5EF4-FFF2-40B4-BE49-F238E27FC236}">
                <a16:creationId xmlns:a16="http://schemas.microsoft.com/office/drawing/2014/main" id="{F8DAA6D1-268F-4E02-8821-8734E0FB0D17}"/>
              </a:ext>
            </a:extLst>
          </p:cNvPr>
          <p:cNvSpPr>
            <a:spLocks noGrp="1"/>
          </p:cNvSpPr>
          <p:nvPr>
            <p:ph idx="1"/>
          </p:nvPr>
        </p:nvSpPr>
        <p:spPr>
          <a:xfrm>
            <a:off x="259492" y="1075039"/>
            <a:ext cx="5070497" cy="5229639"/>
          </a:xfrm>
        </p:spPr>
        <p:txBody>
          <a:bodyPr>
            <a:normAutofit fontScale="77500" lnSpcReduction="20000"/>
          </a:bodyPr>
          <a:lstStyle/>
          <a:p>
            <a:r>
              <a:rPr lang="en-US" altLang="en-US" sz="2800" dirty="0"/>
              <a:t>The automated scaling listener detects that service consumer usage has exceeded the local Remote Upload Module service’s usage threshold, and begins diverting excess requests to the cloud-based Remote Upload Module implementation (3). </a:t>
            </a:r>
          </a:p>
          <a:p>
            <a:r>
              <a:rPr lang="en-US" altLang="en-US" sz="2800" dirty="0"/>
              <a:t>The cloud provider’s pay-per-use monitor tracks the requests received from the on-premise automated scaling listener to collect billing data, and Remote Upload Module cloud service instances are created on-demand via resource replication (4).</a:t>
            </a:r>
            <a:endParaRPr lang="en-US" dirty="0"/>
          </a:p>
        </p:txBody>
      </p:sp>
      <p:sp>
        <p:nvSpPr>
          <p:cNvPr id="4" name="Footer Placeholder 1">
            <a:extLst>
              <a:ext uri="{FF2B5EF4-FFF2-40B4-BE49-F238E27FC236}">
                <a16:creationId xmlns:a16="http://schemas.microsoft.com/office/drawing/2014/main" id="{728910B9-DF3D-4EF7-A873-6783F55EC426}"/>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626690" name="Picture 2">
            <a:extLst>
              <a:ext uri="{FF2B5EF4-FFF2-40B4-BE49-F238E27FC236}">
                <a16:creationId xmlns:a16="http://schemas.microsoft.com/office/drawing/2014/main" id="{B6EBFFD0-5B72-4B4D-8A5A-BD9F42D8C8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6470" y="1075039"/>
            <a:ext cx="6913745" cy="4832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26691" name="Text Box 3">
            <a:extLst>
              <a:ext uri="{FF2B5EF4-FFF2-40B4-BE49-F238E27FC236}">
                <a16:creationId xmlns:a16="http://schemas.microsoft.com/office/drawing/2014/main" id="{EB712AA7-9AA5-4328-B20D-151A69133F97}"/>
              </a:ext>
            </a:extLst>
          </p:cNvPr>
          <p:cNvSpPr txBox="1">
            <a:spLocks noChangeArrowheads="1"/>
          </p:cNvSpPr>
          <p:nvPr/>
        </p:nvSpPr>
        <p:spPr bwMode="auto">
          <a:xfrm>
            <a:off x="8337885" y="6304678"/>
            <a:ext cx="1810709" cy="258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080" dirty="0"/>
              <a:t>Figure 11.20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CCD08-B59C-4961-BC3B-00C0343281DF}"/>
              </a:ext>
            </a:extLst>
          </p:cNvPr>
          <p:cNvSpPr>
            <a:spLocks noGrp="1"/>
          </p:cNvSpPr>
          <p:nvPr>
            <p:ph type="title"/>
          </p:nvPr>
        </p:nvSpPr>
        <p:spPr/>
        <p:txBody>
          <a:bodyPr>
            <a:normAutofit fontScale="90000"/>
          </a:bodyPr>
          <a:lstStyle/>
          <a:p>
            <a:pPr algn="ctr"/>
            <a:r>
              <a:rPr lang="en-US" dirty="0"/>
              <a:t>11.1. Workload Distribution Architecture</a:t>
            </a:r>
          </a:p>
        </p:txBody>
      </p:sp>
      <p:sp>
        <p:nvSpPr>
          <p:cNvPr id="3" name="Content Placeholder 2">
            <a:extLst>
              <a:ext uri="{FF2B5EF4-FFF2-40B4-BE49-F238E27FC236}">
                <a16:creationId xmlns:a16="http://schemas.microsoft.com/office/drawing/2014/main" id="{E95C11CC-BFE1-4245-88D5-72E0A7BD0A90}"/>
              </a:ext>
            </a:extLst>
          </p:cNvPr>
          <p:cNvSpPr>
            <a:spLocks noGrp="1"/>
          </p:cNvSpPr>
          <p:nvPr>
            <p:ph idx="1"/>
          </p:nvPr>
        </p:nvSpPr>
        <p:spPr>
          <a:xfrm>
            <a:off x="259492" y="1075039"/>
            <a:ext cx="11652421" cy="5449166"/>
          </a:xfrm>
        </p:spPr>
        <p:txBody>
          <a:bodyPr>
            <a:normAutofit fontScale="92500" lnSpcReduction="20000"/>
          </a:bodyPr>
          <a:lstStyle/>
          <a:p>
            <a:r>
              <a:rPr lang="en-US" dirty="0"/>
              <a:t>Other mechanism that may assist in workload distribution are:</a:t>
            </a:r>
          </a:p>
          <a:p>
            <a:pPr lvl="1"/>
            <a:r>
              <a:rPr lang="en-US" b="1" i="1" dirty="0"/>
              <a:t>Audit Monitor</a:t>
            </a:r>
            <a:r>
              <a:rPr lang="en-US" b="1" dirty="0"/>
              <a:t> </a:t>
            </a:r>
            <a:r>
              <a:rPr lang="en-US" dirty="0"/>
              <a:t>– When distributing runtime workloads, the type and geographical location of the IT resources that process the data can determine whether monitoring is necessary to fulfill legal and regulatory requirements.</a:t>
            </a:r>
          </a:p>
          <a:p>
            <a:pPr lvl="1"/>
            <a:r>
              <a:rPr lang="en-US" b="1" i="1" dirty="0"/>
              <a:t>Cloud Usage Monitor</a:t>
            </a:r>
            <a:r>
              <a:rPr lang="en-US" b="1" dirty="0"/>
              <a:t> </a:t>
            </a:r>
            <a:r>
              <a:rPr lang="en-US" dirty="0"/>
              <a:t>– Various monitors can be involved to carry out runtime workload tracking and data processing.</a:t>
            </a:r>
          </a:p>
          <a:p>
            <a:pPr lvl="1"/>
            <a:r>
              <a:rPr lang="en-US" b="1" i="1" dirty="0"/>
              <a:t>Hypervisor</a:t>
            </a:r>
            <a:r>
              <a:rPr lang="en-US" dirty="0"/>
              <a:t> – Workloads between hypervisors and the virtual servers that they host may require distribution</a:t>
            </a:r>
          </a:p>
          <a:p>
            <a:pPr lvl="1"/>
            <a:r>
              <a:rPr lang="en-US" b="1" i="1" dirty="0"/>
              <a:t>Logical Network Perimeter</a:t>
            </a:r>
            <a:r>
              <a:rPr lang="en-US" b="1" dirty="0"/>
              <a:t> </a:t>
            </a:r>
            <a:r>
              <a:rPr lang="en-US" dirty="0"/>
              <a:t>– The logical network perimeter isolates cloud consumer network boundaries in relation to how and where workloads are distributed</a:t>
            </a:r>
          </a:p>
          <a:p>
            <a:pPr lvl="1"/>
            <a:r>
              <a:rPr lang="en-US" b="1" i="1" dirty="0"/>
              <a:t>Resource Cluster</a:t>
            </a:r>
            <a:r>
              <a:rPr lang="en-US" b="1" dirty="0"/>
              <a:t> </a:t>
            </a:r>
            <a:r>
              <a:rPr lang="en-US" dirty="0"/>
              <a:t>– Clustered IT resources in active/active mode are commonly used to support workload balancing between different cluster nodes</a:t>
            </a:r>
          </a:p>
          <a:p>
            <a:pPr lvl="1"/>
            <a:r>
              <a:rPr lang="en-US" b="1" i="1" dirty="0"/>
              <a:t>Resource Replication</a:t>
            </a:r>
            <a:r>
              <a:rPr lang="en-US" b="1" dirty="0"/>
              <a:t> </a:t>
            </a:r>
            <a:r>
              <a:rPr lang="en-US" dirty="0"/>
              <a:t>– This mechanism can generate new instances of virtualized IT resources in response to runtime workload distribution demands</a:t>
            </a:r>
          </a:p>
        </p:txBody>
      </p:sp>
    </p:spTree>
    <p:extLst>
      <p:ext uri="{BB962C8B-B14F-4D97-AF65-F5344CB8AC3E}">
        <p14:creationId xmlns:p14="http://schemas.microsoft.com/office/powerpoint/2010/main" val="911003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54CFD-3E58-4673-B0DE-8706E29BAA58}"/>
              </a:ext>
            </a:extLst>
          </p:cNvPr>
          <p:cNvSpPr>
            <a:spLocks noGrp="1"/>
          </p:cNvSpPr>
          <p:nvPr>
            <p:ph type="title"/>
          </p:nvPr>
        </p:nvSpPr>
        <p:spPr/>
        <p:txBody>
          <a:bodyPr>
            <a:normAutofit fontScale="90000"/>
          </a:bodyPr>
          <a:lstStyle/>
          <a:p>
            <a:pPr algn="ctr"/>
            <a:r>
              <a:rPr lang="en-US" dirty="0"/>
              <a:t>11.2. Resource Pooling Architecture</a:t>
            </a:r>
          </a:p>
        </p:txBody>
      </p:sp>
      <p:sp>
        <p:nvSpPr>
          <p:cNvPr id="3" name="Content Placeholder 2">
            <a:extLst>
              <a:ext uri="{FF2B5EF4-FFF2-40B4-BE49-F238E27FC236}">
                <a16:creationId xmlns:a16="http://schemas.microsoft.com/office/drawing/2014/main" id="{5C6A8077-5CC5-4218-92B9-391FE7D9C376}"/>
              </a:ext>
            </a:extLst>
          </p:cNvPr>
          <p:cNvSpPr>
            <a:spLocks noGrp="1"/>
          </p:cNvSpPr>
          <p:nvPr>
            <p:ph idx="1"/>
          </p:nvPr>
        </p:nvSpPr>
        <p:spPr/>
        <p:txBody>
          <a:bodyPr/>
          <a:lstStyle/>
          <a:p>
            <a:r>
              <a:rPr lang="en-US" dirty="0"/>
              <a:t>A </a:t>
            </a:r>
            <a:r>
              <a:rPr lang="en-US" b="1" i="1" dirty="0"/>
              <a:t>resource pooling architecture </a:t>
            </a:r>
            <a:r>
              <a:rPr lang="en-US" dirty="0"/>
              <a:t>is based on the use of one or more resource pools, in which identical IT resources are grouped and maintained by a system that automatically ensures that they remain synchronized</a:t>
            </a:r>
          </a:p>
          <a:p>
            <a:pPr lvl="1"/>
            <a:r>
              <a:rPr lang="en-US" b="1" i="1" dirty="0"/>
              <a:t>Physical server pools </a:t>
            </a:r>
            <a:r>
              <a:rPr lang="en-US" dirty="0"/>
              <a:t>are composed of networked servers that have been installed with operating systems and other necessary programs and/or applications and are ready for immediate use</a:t>
            </a:r>
          </a:p>
          <a:p>
            <a:pPr lvl="1"/>
            <a:r>
              <a:rPr lang="en-US" b="1" i="1" dirty="0"/>
              <a:t>Virtual server pools </a:t>
            </a:r>
            <a:r>
              <a:rPr lang="en-US" dirty="0"/>
              <a:t>are usually configured using one of several available templates chosen by the cloud consumer during provisioning</a:t>
            </a:r>
          </a:p>
          <a:p>
            <a:pPr lvl="1"/>
            <a:r>
              <a:rPr lang="en-US" b="1" i="1" dirty="0"/>
              <a:t>Storage pools, or cloud storage device pools</a:t>
            </a:r>
            <a:r>
              <a:rPr lang="en-US" dirty="0"/>
              <a:t>, consist of file-based or block-based storage structures that contain empty and/or filled cloud storage devices</a:t>
            </a:r>
          </a:p>
        </p:txBody>
      </p:sp>
      <p:sp>
        <p:nvSpPr>
          <p:cNvPr id="4" name="Footer Placeholder 1">
            <a:extLst>
              <a:ext uri="{FF2B5EF4-FFF2-40B4-BE49-F238E27FC236}">
                <a16:creationId xmlns:a16="http://schemas.microsoft.com/office/drawing/2014/main" id="{028E2BD0-8AEE-413C-AAA0-62091BEB9BF1}"/>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54CFD-3E58-4673-B0DE-8706E29BAA58}"/>
              </a:ext>
            </a:extLst>
          </p:cNvPr>
          <p:cNvSpPr>
            <a:spLocks noGrp="1"/>
          </p:cNvSpPr>
          <p:nvPr>
            <p:ph type="title"/>
          </p:nvPr>
        </p:nvSpPr>
        <p:spPr/>
        <p:txBody>
          <a:bodyPr>
            <a:normAutofit fontScale="90000"/>
          </a:bodyPr>
          <a:lstStyle/>
          <a:p>
            <a:pPr algn="ctr"/>
            <a:r>
              <a:rPr lang="en-US" dirty="0"/>
              <a:t>11.2. Resource Pooling Architecture</a:t>
            </a:r>
          </a:p>
        </p:txBody>
      </p:sp>
      <p:sp>
        <p:nvSpPr>
          <p:cNvPr id="3" name="Content Placeholder 2">
            <a:extLst>
              <a:ext uri="{FF2B5EF4-FFF2-40B4-BE49-F238E27FC236}">
                <a16:creationId xmlns:a16="http://schemas.microsoft.com/office/drawing/2014/main" id="{5C6A8077-5CC5-4218-92B9-391FE7D9C376}"/>
              </a:ext>
            </a:extLst>
          </p:cNvPr>
          <p:cNvSpPr>
            <a:spLocks noGrp="1"/>
          </p:cNvSpPr>
          <p:nvPr>
            <p:ph idx="1"/>
          </p:nvPr>
        </p:nvSpPr>
        <p:spPr>
          <a:xfrm>
            <a:off x="197349" y="901730"/>
            <a:ext cx="11652421" cy="3993022"/>
          </a:xfrm>
        </p:spPr>
        <p:txBody>
          <a:bodyPr>
            <a:normAutofit fontScale="85000" lnSpcReduction="10000"/>
          </a:bodyPr>
          <a:lstStyle/>
          <a:p>
            <a:r>
              <a:rPr lang="en-US" dirty="0"/>
              <a:t>A resource pooling architecture (cont.)</a:t>
            </a:r>
          </a:p>
          <a:p>
            <a:pPr lvl="1"/>
            <a:r>
              <a:rPr lang="en-US" b="1" i="1" dirty="0"/>
              <a:t>Network pools </a:t>
            </a:r>
            <a:r>
              <a:rPr lang="en-US" dirty="0"/>
              <a:t>(or interconnect pools) are composed of different preconfigured network connectivity devices.</a:t>
            </a:r>
          </a:p>
          <a:p>
            <a:pPr lvl="1"/>
            <a:r>
              <a:rPr lang="en-US" b="1" i="1" dirty="0"/>
              <a:t>CPU pools </a:t>
            </a:r>
            <a:r>
              <a:rPr lang="en-US" dirty="0"/>
              <a:t>are ready to be allocated to virtual servers, and are typically broken down into individual processing cores</a:t>
            </a:r>
          </a:p>
          <a:p>
            <a:pPr lvl="1"/>
            <a:r>
              <a:rPr lang="en-US" b="1" i="1" dirty="0"/>
              <a:t>Pools of physical RAM </a:t>
            </a:r>
            <a:r>
              <a:rPr lang="en-US" dirty="0"/>
              <a:t>can be used in newly provisioned physical servers or to vertically scale physical servers.</a:t>
            </a:r>
          </a:p>
          <a:p>
            <a:r>
              <a:rPr lang="en-US" dirty="0"/>
              <a:t>Dedicated pools can be created for each type of IT resource and individual pools can be grouped into a larger pool, in which case each individual pool becomes a sub-pool</a:t>
            </a:r>
          </a:p>
        </p:txBody>
      </p:sp>
      <p:sp>
        <p:nvSpPr>
          <p:cNvPr id="4" name="Footer Placeholder 1">
            <a:extLst>
              <a:ext uri="{FF2B5EF4-FFF2-40B4-BE49-F238E27FC236}">
                <a16:creationId xmlns:a16="http://schemas.microsoft.com/office/drawing/2014/main" id="{028E2BD0-8AEE-413C-AAA0-62091BEB9BF1}"/>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89826" name="Picture 2">
            <a:extLst>
              <a:ext uri="{FF2B5EF4-FFF2-40B4-BE49-F238E27FC236}">
                <a16:creationId xmlns:a16="http://schemas.microsoft.com/office/drawing/2014/main" id="{E29B8E3A-97E2-4C79-AACA-FE06AC357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948" y="4573313"/>
            <a:ext cx="6870865" cy="162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89827" name="Text Box 3">
            <a:extLst>
              <a:ext uri="{FF2B5EF4-FFF2-40B4-BE49-F238E27FC236}">
                <a16:creationId xmlns:a16="http://schemas.microsoft.com/office/drawing/2014/main" id="{5D12357A-CBC6-4462-8D70-CD5901F814CA}"/>
              </a:ext>
            </a:extLst>
          </p:cNvPr>
          <p:cNvSpPr txBox="1">
            <a:spLocks noChangeArrowheads="1"/>
          </p:cNvSpPr>
          <p:nvPr/>
        </p:nvSpPr>
        <p:spPr bwMode="auto">
          <a:xfrm>
            <a:off x="7541471" y="4964655"/>
            <a:ext cx="4017255" cy="674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11.2 A sample resource pool that is comprised of four sub-pools of CPUs, memory, cloud storage devices, and virtual network devices.</a:t>
            </a:r>
          </a:p>
        </p:txBody>
      </p:sp>
    </p:spTree>
    <p:extLst>
      <p:ext uri="{BB962C8B-B14F-4D97-AF65-F5344CB8AC3E}">
        <p14:creationId xmlns:p14="http://schemas.microsoft.com/office/powerpoint/2010/main" val="3766990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549B-B284-473F-98FA-A370C50BFCCA}"/>
              </a:ext>
            </a:extLst>
          </p:cNvPr>
          <p:cNvSpPr>
            <a:spLocks noGrp="1"/>
          </p:cNvSpPr>
          <p:nvPr>
            <p:ph type="title"/>
          </p:nvPr>
        </p:nvSpPr>
        <p:spPr/>
        <p:txBody>
          <a:bodyPr>
            <a:normAutofit fontScale="90000"/>
          </a:bodyPr>
          <a:lstStyle/>
          <a:p>
            <a:pPr algn="ctr"/>
            <a:r>
              <a:rPr lang="en-US" dirty="0"/>
              <a:t>11.2. Resource Pooling Architecture</a:t>
            </a:r>
          </a:p>
        </p:txBody>
      </p:sp>
      <p:sp>
        <p:nvSpPr>
          <p:cNvPr id="3" name="Content Placeholder 2">
            <a:extLst>
              <a:ext uri="{FF2B5EF4-FFF2-40B4-BE49-F238E27FC236}">
                <a16:creationId xmlns:a16="http://schemas.microsoft.com/office/drawing/2014/main" id="{77042C1D-683B-42C3-A6B4-3F21A09F4F01}"/>
              </a:ext>
            </a:extLst>
          </p:cNvPr>
          <p:cNvSpPr>
            <a:spLocks noGrp="1"/>
          </p:cNvSpPr>
          <p:nvPr>
            <p:ph idx="1"/>
          </p:nvPr>
        </p:nvSpPr>
        <p:spPr>
          <a:xfrm>
            <a:off x="259492" y="1260630"/>
            <a:ext cx="11441277" cy="4367814"/>
          </a:xfrm>
        </p:spPr>
        <p:txBody>
          <a:bodyPr>
            <a:normAutofit/>
          </a:bodyPr>
          <a:lstStyle/>
          <a:p>
            <a:r>
              <a:rPr lang="en-US" dirty="0"/>
              <a:t>Resource pools can become highly complex, with multiple pools created for specific cloud consumers or applications</a:t>
            </a:r>
          </a:p>
          <a:p>
            <a:r>
              <a:rPr lang="en-US" dirty="0"/>
              <a:t>A hierarchical structure can be established to form </a:t>
            </a:r>
            <a:r>
              <a:rPr lang="en-US" b="1" dirty="0"/>
              <a:t>parent</a:t>
            </a:r>
            <a:r>
              <a:rPr lang="en-US" dirty="0"/>
              <a:t>, </a:t>
            </a:r>
            <a:r>
              <a:rPr lang="en-US" b="1" dirty="0"/>
              <a:t>sibling</a:t>
            </a:r>
            <a:r>
              <a:rPr lang="en-US" dirty="0"/>
              <a:t>, and </a:t>
            </a:r>
            <a:r>
              <a:rPr lang="en-US" b="1" dirty="0"/>
              <a:t>nested</a:t>
            </a:r>
            <a:r>
              <a:rPr lang="en-US" dirty="0"/>
              <a:t> pools in order to facilitate the organization of diverse resource pooling requirements</a:t>
            </a:r>
          </a:p>
        </p:txBody>
      </p:sp>
      <p:sp>
        <p:nvSpPr>
          <p:cNvPr id="4" name="Footer Placeholder 1">
            <a:extLst>
              <a:ext uri="{FF2B5EF4-FFF2-40B4-BE49-F238E27FC236}">
                <a16:creationId xmlns:a16="http://schemas.microsoft.com/office/drawing/2014/main" id="{FB89BC1D-E755-49FF-8DD2-27A49DD7E768}"/>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549B-B284-473F-98FA-A370C50BFCCA}"/>
              </a:ext>
            </a:extLst>
          </p:cNvPr>
          <p:cNvSpPr>
            <a:spLocks noGrp="1"/>
          </p:cNvSpPr>
          <p:nvPr>
            <p:ph type="title"/>
          </p:nvPr>
        </p:nvSpPr>
        <p:spPr/>
        <p:txBody>
          <a:bodyPr>
            <a:normAutofit fontScale="90000"/>
          </a:bodyPr>
          <a:lstStyle/>
          <a:p>
            <a:pPr algn="ctr"/>
            <a:r>
              <a:rPr lang="en-US" dirty="0"/>
              <a:t>11.2. Resource Pooling Architecture</a:t>
            </a:r>
          </a:p>
        </p:txBody>
      </p:sp>
      <p:sp>
        <p:nvSpPr>
          <p:cNvPr id="3" name="Content Placeholder 2">
            <a:extLst>
              <a:ext uri="{FF2B5EF4-FFF2-40B4-BE49-F238E27FC236}">
                <a16:creationId xmlns:a16="http://schemas.microsoft.com/office/drawing/2014/main" id="{77042C1D-683B-42C3-A6B4-3F21A09F4F01}"/>
              </a:ext>
            </a:extLst>
          </p:cNvPr>
          <p:cNvSpPr>
            <a:spLocks noGrp="1"/>
          </p:cNvSpPr>
          <p:nvPr>
            <p:ph idx="1"/>
          </p:nvPr>
        </p:nvSpPr>
        <p:spPr>
          <a:xfrm>
            <a:off x="259493" y="1075040"/>
            <a:ext cx="6150186" cy="4425542"/>
          </a:xfrm>
        </p:spPr>
        <p:txBody>
          <a:bodyPr>
            <a:normAutofit lnSpcReduction="10000"/>
          </a:bodyPr>
          <a:lstStyle/>
          <a:p>
            <a:r>
              <a:rPr lang="en-US" b="1" dirty="0"/>
              <a:t>Sibling</a:t>
            </a:r>
            <a:r>
              <a:rPr lang="en-US" dirty="0"/>
              <a:t> resource pools are usually drawn from physically grouped IT resources, as opposed to IT resources that are spread out over different data centers</a:t>
            </a:r>
          </a:p>
          <a:p>
            <a:r>
              <a:rPr lang="en-US" dirty="0"/>
              <a:t>Sibling pools are isolated from one another so that each cloud consumer is only provided access to its respective pool</a:t>
            </a:r>
          </a:p>
        </p:txBody>
      </p:sp>
      <p:sp>
        <p:nvSpPr>
          <p:cNvPr id="4" name="Footer Placeholder 1">
            <a:extLst>
              <a:ext uri="{FF2B5EF4-FFF2-40B4-BE49-F238E27FC236}">
                <a16:creationId xmlns:a16="http://schemas.microsoft.com/office/drawing/2014/main" id="{FB89BC1D-E755-49FF-8DD2-27A49DD7E768}"/>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91874" name="Picture 2">
            <a:extLst>
              <a:ext uri="{FF2B5EF4-FFF2-40B4-BE49-F238E27FC236}">
                <a16:creationId xmlns:a16="http://schemas.microsoft.com/office/drawing/2014/main" id="{04E2EE9A-A489-4C43-B5A5-B77076504F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0582" y="943822"/>
            <a:ext cx="5341925" cy="4556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91875" name="Text Box 3">
            <a:extLst>
              <a:ext uri="{FF2B5EF4-FFF2-40B4-BE49-F238E27FC236}">
                <a16:creationId xmlns:a16="http://schemas.microsoft.com/office/drawing/2014/main" id="{622F932C-3A5D-46BC-BF54-7FC49AD43294}"/>
              </a:ext>
            </a:extLst>
          </p:cNvPr>
          <p:cNvSpPr txBox="1">
            <a:spLocks noChangeArrowheads="1"/>
          </p:cNvSpPr>
          <p:nvPr/>
        </p:nvSpPr>
        <p:spPr bwMode="auto">
          <a:xfrm>
            <a:off x="4896155" y="5631800"/>
            <a:ext cx="5216431" cy="868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11.3 Pools B and C are sibling pools that are taken from the larger Pool A, which has been allocated to a cloud consumer.  This is an alternative to taking the IT resources for Pool B and Pool C from a general reserve of IT resources that is shared throughout the cloud.</a:t>
            </a:r>
          </a:p>
        </p:txBody>
      </p:sp>
    </p:spTree>
    <p:extLst>
      <p:ext uri="{BB962C8B-B14F-4D97-AF65-F5344CB8AC3E}">
        <p14:creationId xmlns:p14="http://schemas.microsoft.com/office/powerpoint/2010/main" val="573944209"/>
      </p:ext>
    </p:extLst>
  </p:cSld>
  <p:clrMapOvr>
    <a:masterClrMapping/>
  </p:clrMapOvr>
</p:sld>
</file>

<file path=ppt/theme/theme1.xml><?xml version="1.0" encoding="utf-8"?>
<a:theme xmlns:a="http://schemas.openxmlformats.org/drawingml/2006/main" name="Gallery">
  <a:themeElements>
    <a:clrScheme name="Custom 4">
      <a:dk1>
        <a:srgbClr val="000000"/>
      </a:dk1>
      <a:lt1>
        <a:srgbClr val="FFFFFF"/>
      </a:lt1>
      <a:dk2>
        <a:srgbClr val="454545"/>
      </a:dk2>
      <a:lt2>
        <a:srgbClr val="DFDBD5"/>
      </a:lt2>
      <a:accent1>
        <a:srgbClr val="B71E42"/>
      </a:accent1>
      <a:accent2>
        <a:srgbClr val="DE478E"/>
      </a:accent2>
      <a:accent3>
        <a:srgbClr val="BC72F0"/>
      </a:accent3>
      <a:accent4>
        <a:srgbClr val="4D1979"/>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ACC_FY21_General-Template</Template>
  <TotalTime>10282</TotalTime>
  <Words>4575</Words>
  <Application>Microsoft Office PowerPoint</Application>
  <PresentationFormat>Widescreen</PresentationFormat>
  <Paragraphs>302</Paragraphs>
  <Slides>41</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Gill Sans MT</vt:lpstr>
      <vt:lpstr>Gallery</vt:lpstr>
      <vt:lpstr>ITNW 1335 Cloud Computing</vt:lpstr>
      <vt:lpstr>Fundamental Cloud Architectures</vt:lpstr>
      <vt:lpstr>11.1. Workload Distribution Architecture</vt:lpstr>
      <vt:lpstr>11.1. Workload Distribution Architecture</vt:lpstr>
      <vt:lpstr>11.1. Workload Distribution Architecture</vt:lpstr>
      <vt:lpstr>11.2. Resource Pooling Architecture</vt:lpstr>
      <vt:lpstr>11.2. Resource Pooling Architecture</vt:lpstr>
      <vt:lpstr>11.2. Resource Pooling Architecture</vt:lpstr>
      <vt:lpstr>11.2. Resource Pooling Architecture</vt:lpstr>
      <vt:lpstr>11.2. Resource Pooling Architecture</vt:lpstr>
      <vt:lpstr>11.2. Resource Pooling Architecture</vt:lpstr>
      <vt:lpstr>11.2. Resource Pooling Architecture</vt:lpstr>
      <vt:lpstr>11.3. Dynamic Scalability Architecture</vt:lpstr>
      <vt:lpstr>11.3. Dynamic Scalability Architecture</vt:lpstr>
      <vt:lpstr>11.3. Dynamic Scalability Architecture</vt:lpstr>
      <vt:lpstr>11.3. Dynamic Scalability Architecture</vt:lpstr>
      <vt:lpstr>11.3. Dynamic Scalability Architecture</vt:lpstr>
      <vt:lpstr>11.3. Dynamic Scalability Architecture</vt:lpstr>
      <vt:lpstr>11.4. Elastic Resource Capacity Architecture</vt:lpstr>
      <vt:lpstr>11.4. Elastic Resource Capacity Architecture</vt:lpstr>
      <vt:lpstr>11.4. Elastic Resource Capacity Architecture</vt:lpstr>
      <vt:lpstr>11.4. Elastic Resource Capacity Architecture</vt:lpstr>
      <vt:lpstr>11.5. Service Load Balancing Architecture</vt:lpstr>
      <vt:lpstr>11.5. Service Load Balancing Architecture</vt:lpstr>
      <vt:lpstr>11.5. Service Load Balancing Architecture</vt:lpstr>
      <vt:lpstr>11.5. Service Load Balancing Architecture</vt:lpstr>
      <vt:lpstr>11.6. Cloud Bursting Architecture</vt:lpstr>
      <vt:lpstr>11.6. Cloud Bursting Architecture</vt:lpstr>
      <vt:lpstr>11.7. Elastic Disk Provisioning Architecture</vt:lpstr>
      <vt:lpstr>11.7. Elastic Disk Provisioning Architecture</vt:lpstr>
      <vt:lpstr>11.7. Elastic Disk Provisioning Architecture</vt:lpstr>
      <vt:lpstr>11.7. Elastic Disk Provisioning Architecture</vt:lpstr>
      <vt:lpstr>11.7. Elastic Disk Provisioning Architecture</vt:lpstr>
      <vt:lpstr>11.7. Elastic Disk Provisioning Architecture</vt:lpstr>
      <vt:lpstr>11.8. Redundant Storage Architecture</vt:lpstr>
      <vt:lpstr>11.8. Redundant Storage Architecture</vt:lpstr>
      <vt:lpstr>11.8. Redundant Storage Architecture</vt:lpstr>
      <vt:lpstr>11.8. Redundant Storage Architecture</vt:lpstr>
      <vt:lpstr>11.8. Redundant Storage Architecture</vt:lpstr>
      <vt:lpstr>11.9. Case Study Example</vt:lpstr>
      <vt:lpstr>11.9. Case Study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ITNW 1335 Cloud Computing</dc:title>
  <dc:creator>Kelvin Hagan</dc:creator>
  <cp:lastModifiedBy>Kelvin Hagan</cp:lastModifiedBy>
  <cp:revision>169</cp:revision>
  <dcterms:created xsi:type="dcterms:W3CDTF">2021-08-20T22:46:13Z</dcterms:created>
  <dcterms:modified xsi:type="dcterms:W3CDTF">2022-10-24T23:09:09Z</dcterms:modified>
</cp:coreProperties>
</file>